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Femmes</c:v>
                </c:pt>
              </c:strCache>
            </c:strRef>
          </c:tx>
          <c:spPr>
            <a:ln>
              <a:solidFill>
                <a:srgbClr val="C44646"/>
              </a:solidFill>
            </a:ln>
          </c:spPr>
          <c:cat>
            <c:strRef>
              <c:f>Sheet1!$A$2:$A$8</c:f>
              <c:strCache>
                <c:ptCount val="7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2.4</c:v>
                </c:pt>
                <c:pt idx="1">
                  <c:v>2.6</c:v>
                </c:pt>
                <c:pt idx="2">
                  <c:v>3.0</c:v>
                </c:pt>
                <c:pt idx="3">
                  <c:v>3.5</c:v>
                </c:pt>
                <c:pt idx="4">
                  <c:v>4.0</c:v>
                </c:pt>
                <c:pt idx="5">
                  <c:v>4.8</c:v>
                </c:pt>
                <c:pt idx="6">
                  <c:v>6.3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Hommes</c:v>
                </c:pt>
              </c:strCache>
            </c:strRef>
          </c:tx>
          <c:spPr>
            <a:ln>
              <a:solidFill>
                <a:srgbClr val="4B8A8B"/>
              </a:solidFill>
            </a:ln>
          </c:spPr>
          <c:cat>
            <c:strRef>
              <c:f>Sheet1!$A$2:$A$8</c:f>
              <c:strCache>
                <c:ptCount val="7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1.3</c:v>
                </c:pt>
                <c:pt idx="1">
                  <c:v>1.4</c:v>
                </c:pt>
                <c:pt idx="2">
                  <c:v>1.5</c:v>
                </c:pt>
                <c:pt idx="3">
                  <c:v>1.6</c:v>
                </c:pt>
                <c:pt idx="4">
                  <c:v>1.8</c:v>
                </c:pt>
                <c:pt idx="5">
                  <c:v>1.9</c:v>
                </c:pt>
                <c:pt idx="6">
                  <c:v>1.8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crossAx val="2118791784"/>
        <c:crosses val="autoZero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57200"/>
            <a:ext cx="5486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1F2937"/>
                </a:solidFill>
                <a:latin typeface="Georgia"/>
              </a:rPr>
              <a:t>Maniae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379915" y="475488"/>
            <a:ext cx="2244852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379915" y="475488"/>
            <a:ext cx="22448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PRÉSENTATION À LA DIRECTION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965960"/>
            <a:ext cx="11057839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3800" b="0" i="0">
                <a:solidFill>
                  <a:srgbClr val="1F2937"/>
                </a:solidFill>
                <a:latin typeface="Georgia"/>
              </a:rPr>
              <a:t>Le dépistage clinique de la santé mentale au travail.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7812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734159" y="4224527"/>
            <a:ext cx="164592" cy="164592"/>
          </a:xfrm>
          <a:prstGeom prst="ellipse">
            <a:avLst/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02676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Humeur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5556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111599" y="4224527"/>
            <a:ext cx="164592" cy="164592"/>
          </a:xfrm>
          <a:prstGeom prst="ellipse">
            <a:avLst/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0420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Anxiété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300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489039" y="4224527"/>
            <a:ext cx="164592" cy="164592"/>
          </a:xfrm>
          <a:prstGeom prst="ellipse">
            <a:avLst/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8164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Sommeil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1044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866479" y="4224527"/>
            <a:ext cx="164592" cy="164592"/>
          </a:xfrm>
          <a:prstGeom prst="ellipse">
            <a:avLst/>
          </a:prstGeom>
          <a:solidFill>
            <a:srgbClr val="4B8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5908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Relations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58064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i="0">
                <a:solidFill>
                  <a:srgbClr val="6B7280"/>
                </a:solidFill>
                <a:latin typeface="Helvetica Neue"/>
              </a:rPr>
              <a:t>PRÉSENTÉ 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608076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Docteur Hamida Chaouky      Docteur Laurent Betito      Victor Gondat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81567" y="608076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Document confidentiel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VUE COLLECTIVE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COMPARAISON DANS LE TEMPS ET ENTRE SITES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Tendances collectives sur un an.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874519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874519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Humeur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0048" y="1874519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détresse émotionnelle, moral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32927" y="1874519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6B7280"/>
                </a:solidFill>
                <a:latin typeface="Helvetica Neue"/>
              </a:rPr>
              <a:t>stable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207447" y="2061971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07447" y="2061971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15768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86968" y="2715768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Anxiété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70048" y="2715768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hyper-vigilance, stress aigu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2927" y="2715768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8B2E2E"/>
                </a:solidFill>
                <a:latin typeface="Helvetica Neue"/>
              </a:rPr>
              <a:t>↗ en hausse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207447" y="2903219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207447" y="2903219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B2E2E"/>
                </a:solidFill>
                <a:latin typeface="Helvetica Neue"/>
              </a:rPr>
              <a:t>À soutenir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57015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6968" y="3557015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Sommeil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70048" y="3557015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qualité du sommeil, fatigue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32927" y="3557015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3B7555"/>
                </a:solidFill>
                <a:latin typeface="Helvetica Neue"/>
              </a:rPr>
              <a:t>↘ en baisse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207447" y="3744468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EA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07447" y="3744468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3B7555"/>
                </a:solidFill>
                <a:latin typeface="Helvetica Neue"/>
              </a:rPr>
              <a:t>Favorable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4398264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6968" y="4398264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Relations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70048" y="4398264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isolement, évitement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2927" y="4398264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6B7280"/>
                </a:solidFill>
                <a:latin typeface="Helvetica Neue"/>
              </a:rPr>
              <a:t>stable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207447" y="4585716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207447" y="4585716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5257799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Barres de gauche à droite : T2 2025 → T1 2026.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10 /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ANONYMAT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PACTE D'ANONYMAT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L'anonymat conditionne la qualité de la donnée.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737360"/>
            <a:ext cx="110578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4B5563"/>
                </a:solidFill>
                <a:latin typeface="Helvetica Neue"/>
              </a:rPr>
              <a:t>Le résultat individuel, le score et le programme restent privés, sur l'appareil du salarié. La direction ne voit que des moyennes de groupe.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560320"/>
            <a:ext cx="5528919" cy="3291840"/>
          </a:xfrm>
          <a:prstGeom prst="roundRect">
            <a:avLst>
              <a:gd name="adj" fmla="val 4000"/>
            </a:avLst>
          </a:prstGeom>
          <a:solidFill>
            <a:srgbClr val="EFF5F4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95847" y="2560320"/>
            <a:ext cx="5528919" cy="3291840"/>
          </a:xfrm>
          <a:prstGeom prst="roundRect">
            <a:avLst>
              <a:gd name="adj" fmla="val 4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2788920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✓  CE QUE VOUS VOYEZ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108960"/>
            <a:ext cx="488883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Des moyennes de groupe, à partir de 5 personnes.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3840480"/>
            <a:ext cx="4888839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climat global, par site, par grande strate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L'évolution trimestre par trimestre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compteur de demandes de contact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rapport validé par le médecin du travail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5887" y="2788920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8B2E2E"/>
                </a:solidFill>
                <a:latin typeface="Helvetica Neue"/>
              </a:rPr>
              <a:t>✕  CE QUE VOUS NE VERREZ JAMAIS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5887" y="3108960"/>
            <a:ext cx="488883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Aucun résultat individuel.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5887" y="3840480"/>
            <a:ext cx="4888839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Nom, date de naissance, email, matricule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Un score individuel, une équipe nominative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Les groupes de moins de 5 personnes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Le lien entre une demande de contact et un score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11 /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ADHÉSION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POURQUOI LES SALARIÉS RÉPONDENT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Le taux de réponse conditionne la valeur de la mesure.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9536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Co-construction avec le CSE et la médecine du travail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Mandat écrit avant lancement. Le CSE peut consulter à tout moment ce qui a été vu et exporté.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4314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6922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6922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Aucune donnée d'identité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6922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Pas de compte, pas de matricule, pas d'email. Le résultat individuel ne quitte pas l'appareil du salarié.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21700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4308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4308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Cinq minutes, sur le temps de travail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4308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Questionnaire court. Communication co-signée direction, CSE et médecine du travail.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12 /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USAGES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À QUOI CELA SERT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Une mesure, plusieurs lectures.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2024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9536" y="212140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OBLIGATION EMPLOYEUR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239572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Document unique (DUERP)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83464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Les risques psychosociaux y figurent. Le rapport trimestriel alimente une évaluation datée et traçable.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3007" y="192024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25615" y="212140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PRÉVENTION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5615" y="239572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Plan de prévention des RPS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5615" y="283464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Identifier les sites et pôles qui appellent une action ciblée, plutôt qu'uniforme.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88620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9536" y="408736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REPORTING EXTRA-FINANCIER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" y="436168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CSRD, ESRS S1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6" y="480060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Indicateur santé et sécurité, suivi sur quatre périodes par an, auditable.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33007" y="388620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25615" y="408736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DIALOGUE SOCIAL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25615" y="436168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CSSCT et instances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25615" y="480060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Les élus disposent du même rapport, au même moment.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13 /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SCIENCE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14 RÉFÉRENCES SCIENTIFIQUES PEER-REVIEWED, 2013 ·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Chaque choix de conception s'appuie sur la littérature.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874519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El Benny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eHealth Literacy Model · J Med Internet 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38658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2.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Choi &amp; Lee (2025)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Mental Health Check-up Questionnaire · BMC Psychol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2898648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3.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Reitegger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health literacy &amp; well-being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3410712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4.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Zhang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Mental Health in China · Psychol Med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3922776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5.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Kurki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DMHL Program · BMC Med Educ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4434840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6.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Clarke et al. (2024)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Screening in Pregnancy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494690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7.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Eisner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Tools for Mental Health · BMC Psychiatry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447" y="1874519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8.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Kiely et al. (2019)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Gender, Mental Health &amp; Ageing · Maturitas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4447" y="238658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9.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Fisher et al. (2026)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Health Literacy for Digital MH Treatments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447" y="2898648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10.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Litta et al. (2024)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MH Literacy in Young People · Psychiatr Danub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4447" y="3410712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11.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Ropero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Personalized Digital Solutions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4447" y="3922776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12.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Thibaut (2016)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Sex &amp; Gender in Neuropsychiatric Disorders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24447" y="4434840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13.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Eaton et al. (2013)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Internalizing Disorders · J Abnorm Psychol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4447" y="494690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14.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Auerbach et al. (2018)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WHO WMH College Student Project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PILOTE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FORMAT PROPOSÉ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Un pilote de trois mois, sur un ou plusieurs sites.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87451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Mois 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5688" y="187451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Cadrage et co-construction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5688" y="2167127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Périmètre, CSE, médecin du travail référent, validation DPO.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283463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Mois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5688" y="283463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Lancement de la première campagne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75688" y="3127247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Communication co-signée. Fenêtre de réponse de deux semaines.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379475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Mois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5688" y="379475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Premier rapport, validé par le médecin du travail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75688" y="4087368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Présentation en CSSCT. Point partagé direction, médecine, élus.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475487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Mois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75688" y="475487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Bilan et décision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5688" y="5047488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Retours du CSE et du médecin du travail. Décision sur la poursuite.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67728" y="1874519"/>
            <a:ext cx="4657039" cy="17830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0" y="2039112"/>
            <a:ext cx="4199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Ce que vous fournissez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23760" y="2441448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médecin du travail référent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mandat écrit du CSE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cartographie des sites et strates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plan de communication co-signé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7728" y="3840479"/>
            <a:ext cx="4657039" cy="17830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223760" y="4005071"/>
            <a:ext cx="4199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Ce que vous recevez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3760" y="4407407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campagne trimestrielle prête à l'emploi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Le rapport validé par le médecin du travail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accompagnement clinique sur les résultats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charte d'anonymat opposable au CSE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EN RÉSUMÉ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MANIAE, EN CINQ POINTS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Un dépistage genré, scientifiquement fondé, prêt à l'expérimentation.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91076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91076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Aucune donnée identifiante collectée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18729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642878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42878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3321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Fonctionne sur tout appareil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70530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894679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94679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5122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5 minutes par participant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22332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146481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46481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86924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Programme de 5 modules intégré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574133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0398282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398282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38725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Triage clinique sécurisé en zone rouge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3749039"/>
            <a:ext cx="11057839" cy="1463040"/>
          </a:xfrm>
          <a:prstGeom prst="roundRect">
            <a:avLst>
              <a:gd name="adj" fmla="val 7000"/>
            </a:avLst>
          </a:prstGeom>
          <a:solidFill>
            <a:srgbClr val="EFF5F4"/>
          </a:solidFill>
          <a:ln w="1143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4023359"/>
            <a:ext cx="59436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0" i="0">
                <a:solidFill>
                  <a:srgbClr val="1F2937"/>
                </a:solidFill>
                <a:latin typeface="Georgia"/>
              </a:rPr>
              <a:t>Un atelier de cadrage, une heure, sous deux semaines.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506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DURÉE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506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1 heure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794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DÉLAI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794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Sous deux semaines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082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PERSONNES UTILES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082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DRH, QVT, médecine du travail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16 /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CONSTAT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UNE SOUFFRANCE PSYCHIQUE EN FORTE HAUSSE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Le travail rend de plus en plus de personnes malades.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6492240" cy="4160520"/>
          </a:xfrm>
          <a:prstGeom prst="roundRect">
            <a:avLst>
              <a:gd name="adj" fmla="val 5000"/>
            </a:avLst>
          </a:prstGeom>
          <a:solidFill>
            <a:srgbClr val="FDFCF9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2130552"/>
            <a:ext cx="5943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Troubles psychiques liés au travail (2007 → 2019)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49808" y="2468880"/>
          <a:ext cx="6126479" cy="3154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1247" y="5696712"/>
            <a:ext cx="5943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Sources : SPLT, DRESS / INSERM · OMS (2018).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33488" y="19659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34656" y="20756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8B2E2E"/>
                </a:solidFill>
                <a:latin typeface="Georgia"/>
              </a:rPr>
              <a:t>× 2,5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Hausse des troubles chez les femmes en 12 ans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33488" y="28803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34656" y="29900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8B2E2E"/>
                </a:solidFill>
                <a:latin typeface="Georgia"/>
              </a:rPr>
              <a:t>× 2,8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Hausse du burn-out chez les femmes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33488" y="37947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34656" y="39044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2F5F60"/>
                </a:solidFill>
                <a:latin typeface="Georgia"/>
              </a:rPr>
              <a:t>× 2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Femmes environ deux fois plus touchées que les hommes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02 /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L'ANGLE MORT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DEUX OBJETS DISTINCTS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Mesurer le climat et mesurer la santé ne sont pas la même chose.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691640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4B5563"/>
                </a:solidFill>
                <a:latin typeface="Helvetica Neue"/>
              </a:rPr>
              <a:t>Les sondages QVT captent l'ambiance et l'engagement. Un dépistage clinique mesure l'état des personnes. Les deux sont utiles, mais ne se remplacent pas.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560320"/>
            <a:ext cx="5346039" cy="365760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798064"/>
            <a:ext cx="47973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SONDAGE QVT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3072384"/>
            <a:ext cx="479739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1F2937"/>
                </a:solidFill>
                <a:latin typeface="Georgia"/>
              </a:rPr>
              <a:t>Le ressenti d'ambiance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3639312"/>
            <a:ext cx="4797399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Satisfaction, engagement perçu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Reconnaissance, ambiance d'équipe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Outils, locaux, organisation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Items rédigés en interne, sans validation clinique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78727" y="2560320"/>
            <a:ext cx="5346039" cy="3657600"/>
          </a:xfrm>
          <a:prstGeom prst="roundRect">
            <a:avLst>
              <a:gd name="adj" fmla="val 7000"/>
            </a:avLst>
          </a:prstGeom>
          <a:solidFill>
            <a:srgbClr val="EFF5F4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71335" y="2798064"/>
            <a:ext cx="47973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2F5F60"/>
                </a:solidFill>
                <a:latin typeface="Helvetica Neue"/>
              </a:rPr>
              <a:t>DÉPISTAGE CLINIQUE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1335" y="3072384"/>
            <a:ext cx="479739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2F5F60"/>
                </a:solidFill>
                <a:latin typeface="Georgia"/>
              </a:rPr>
              <a:t>L'état des personnes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1335" y="3639312"/>
            <a:ext cx="4797399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Humeur, dépression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Anxiété, stress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Sommeil, fatigue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Items dérivés d'échelles cliniques validées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03 /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DIFFÉRENCIATEUR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POURQUOI UNE APPROCHE GENRÉE EST INDISPENSABLE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Hommes et femmes ne souffrent pas, ni ne se soignent, de la même manière.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5346039" cy="3246120"/>
          </a:xfrm>
          <a:prstGeom prst="roundRect">
            <a:avLst>
              <a:gd name="adj" fmla="val 6000"/>
            </a:avLst>
          </a:prstGeom>
          <a:solidFill>
            <a:srgbClr val="FAF3F4"/>
          </a:solidFill>
          <a:ln w="9525">
            <a:solidFill>
              <a:srgbClr val="EBD3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77824" y="2002536"/>
            <a:ext cx="47973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A14A57"/>
                </a:solidFill>
                <a:latin typeface="Georgia"/>
              </a:rPr>
              <a:t>♀  Femmes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" y="2651760"/>
            <a:ext cx="4797399" cy="21488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Dépression deux fois plus fréquente que chez les hommes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Anxiété généralisée prédominante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Charge mentale du double rôle pro / familial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Burn-out sous forme d'épuisement émotionnel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Influence hormonale sur l'humeur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78727" y="1783080"/>
            <a:ext cx="5346039" cy="3246120"/>
          </a:xfrm>
          <a:prstGeom prst="roundRect">
            <a:avLst>
              <a:gd name="adj" fmla="val 6000"/>
            </a:avLst>
          </a:prstGeom>
          <a:solidFill>
            <a:srgbClr val="F1F5F6"/>
          </a:solidFill>
          <a:ln w="9525">
            <a:solidFill>
              <a:srgbClr val="D4E1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9623" y="2002536"/>
            <a:ext cx="47973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2F5F60"/>
                </a:solidFill>
                <a:latin typeface="Georgia"/>
              </a:rPr>
              <a:t>♂  Hommes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9623" y="2651760"/>
            <a:ext cx="4797399" cy="21488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Sous-déclaration des symptômes internes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Expression externalisée : irritabilité, alcool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Taux de suicide × 3 malgré moins de tentatives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Délai de diagnostic moyen : 8 ans contre 4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Recours aux soins systématiquement plus tardif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5138928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Références : Thibaut (2016) · Kiely et al. (2019) · Clarke et al. (2024). Le questionnaire et le scoring sont adaptés au genre déclaré, jamais imposé.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04 /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PARCOURS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CÔTÉ SALARIÉ, CINQ MINUTES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Un questionnaire court, quatre pôles, un score sur 36.</a:t>
            </a:r>
          </a:p>
        </p:txBody>
      </p:sp>
      <p:sp>
        <p:nvSpPr>
          <p:cNvPr id="5" name="Oval 4"/>
          <p:cNvSpPr/>
          <p:nvPr/>
        </p:nvSpPr>
        <p:spPr>
          <a:xfrm>
            <a:off x="1370959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0959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7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Accueil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consentement</a:t>
            </a:r>
          </a:p>
        </p:txBody>
      </p:sp>
      <p:sp>
        <p:nvSpPr>
          <p:cNvPr id="8" name="Oval 7"/>
          <p:cNvSpPr/>
          <p:nvPr/>
        </p:nvSpPr>
        <p:spPr>
          <a:xfrm>
            <a:off x="3582527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82527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69935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Genre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statut</a:t>
            </a:r>
          </a:p>
        </p:txBody>
      </p:sp>
      <p:sp>
        <p:nvSpPr>
          <p:cNvPr id="11" name="Oval 10"/>
          <p:cNvSpPr/>
          <p:nvPr/>
        </p:nvSpPr>
        <p:spPr>
          <a:xfrm>
            <a:off x="5794095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794095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81503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12 questions,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4 pôles</a:t>
            </a:r>
          </a:p>
        </p:txBody>
      </p:sp>
      <p:sp>
        <p:nvSpPr>
          <p:cNvPr id="14" name="Oval 13"/>
          <p:cNvSpPr/>
          <p:nvPr/>
        </p:nvSpPr>
        <p:spPr>
          <a:xfrm>
            <a:off x="8005663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05663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93071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Score / 36</a:t>
            </a:r>
          </a:p>
        </p:txBody>
      </p:sp>
      <p:sp>
        <p:nvSpPr>
          <p:cNvPr id="17" name="Oval 16"/>
          <p:cNvSpPr/>
          <p:nvPr/>
        </p:nvSpPr>
        <p:spPr>
          <a:xfrm>
            <a:off x="10217231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217231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04639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Résultats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orientation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04672" y="4142232"/>
            <a:ext cx="146304" cy="146304"/>
          </a:xfrm>
          <a:prstGeom prst="ellipse">
            <a:avLst/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4672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Humeur &amp; Dépression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Détresse émotionnelle, perte d'élan, moral.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81679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619423" y="4142232"/>
            <a:ext cx="146304" cy="146304"/>
          </a:xfrm>
          <a:prstGeom prst="ellipse">
            <a:avLst/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19423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Anxiété &amp; Stress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9423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Tension, hyper-vigilance, inquiétudes.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96431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34175" y="4142232"/>
            <a:ext cx="146304" cy="146304"/>
          </a:xfrm>
          <a:prstGeom prst="ellipse">
            <a:avLst/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34175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Sommeil &amp; Fatigue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34175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Qualité du sommeil, épuisement.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011183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9248927" y="4142232"/>
            <a:ext cx="146304" cy="146304"/>
          </a:xfrm>
          <a:prstGeom prst="ellipse">
            <a:avLst/>
          </a:prstGeom>
          <a:solidFill>
            <a:srgbClr val="4B8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48927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Relations &amp; Social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48927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Isolement, évitement, soutien.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05 /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SCORING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TROIS ZONES, TROIS NIVEAUX D'ACCOMPAGNEMENT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Chaque salarié reçoit une orientation adaptée à son score.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EAF2EC"/>
          </a:solidFill>
          <a:ln w="1143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3B7555"/>
                </a:solidFill>
                <a:latin typeface="Georgia"/>
              </a:rPr>
              <a:t>Zone verte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72714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72714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3B7555"/>
                </a:solidFill>
                <a:latin typeface="Helvetica Neue"/>
              </a:rPr>
              <a:t>0 –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Bien-être préservé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Conseils de maintien personnalisés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Ressources numériques préventives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Ateliers bien-être en entreprise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Pas de programme requis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4314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FAF1DF"/>
          </a:solidFill>
          <a:ln w="11430">
            <a:solidFill>
              <a:srgbClr val="EDD9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18634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8A5F10"/>
                </a:solidFill>
                <a:latin typeface="Georgia"/>
              </a:rPr>
              <a:t>Zone orange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50100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EDD9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50100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8A5F10"/>
                </a:solidFill>
                <a:latin typeface="Helvetica Neue"/>
              </a:rPr>
              <a:t>12 – 19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8634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Fragilité modérée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8634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Programme d'accompagnement complet, 5 modules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Orientation MonPsy / médecine du travail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Techniques TCC, cohérence cardiaque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Plan de prévention des rechutes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21700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F6E6E6"/>
          </a:solidFill>
          <a:ln w="11430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96020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8B2E2E"/>
                </a:solidFill>
                <a:latin typeface="Georgia"/>
              </a:rPr>
              <a:t>Zone rouge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527487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27487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8B2E2E"/>
                </a:solidFill>
                <a:latin typeface="Helvetica Neue"/>
              </a:rPr>
              <a:t>20 – 36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6020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Souffrance significative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6020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Triage clinique, 7 signaux d'urgence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Redirection vers un professionnel en présentiel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Numéros d'aide immédiate (3114, CMP)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Programme partiel, en complément seulement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06 /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ACCOMPAGNEMENT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UN PROGRAMME, PAS SEULEMENT UN SCORE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Cinq modules d'éducation thérapeutique numérique.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30–40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Comprendre la santé mentale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Bases neurobiologiques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Modèle eHEALS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Différences de genre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15071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16239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6239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40–60 min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6239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Techniques fondées sur la preuve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6239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Cohérence cardiaque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TCC, restructuration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Pleine conscience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Sommeil (TCC-I)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63215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64383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4383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20–30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64383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Outils numériques validés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64383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Critères qualité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Apps remboursées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Sources institutionnelles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1359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12527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12527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30–40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12527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Plan WRAP &amp; rechutes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12527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Signaux d'alarme précoces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WRAP en 6 étapes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Suivi long terme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559503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60671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60671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20–25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60671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Savoir demander de l'aide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60671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Lever les barrières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Déstigmatisation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Parcours de soins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571500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Digital Mental Health Literacy. Fondé sur Kurki et al. (2021) · Fisher et al. (2026) · El Benny et al. (2021) · Zhang et al. (2021).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07 /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SÉCURITÉ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ZONE ROUGE, L'HUMAIN REPREND LA MAIN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En cas de souffrance grave, l'outil numérique seul est insuffisant.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783080"/>
            <a:ext cx="6126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Sept signaux de triage clinique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1945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Pensées suicidaires ou automutilation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58968" y="22494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8B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58968" y="22494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FFFFFF"/>
                </a:solidFill>
                <a:latin typeface="Helvetica Neue"/>
              </a:rPr>
              <a:t>IMMÉDIATE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6517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Incapacité de travail &gt; 2 semaines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58968" y="27066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 w="12700">
            <a:solidFill>
              <a:srgbClr val="F6E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58968" y="27066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B2E2E"/>
                </a:solidFill>
                <a:latin typeface="Helvetica Neue"/>
              </a:rPr>
              <a:t>URGENTE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31089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Déréalisation, dissociation, hallucinations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58968" y="31638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 w="12700">
            <a:solidFill>
              <a:srgbClr val="F6E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58968" y="31638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B2E2E"/>
                </a:solidFill>
                <a:latin typeface="Helvetica Neue"/>
              </a:rPr>
              <a:t>URGENTE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35661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Conduites à risque aggravées (alcool…)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58968" y="36210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 w="12700">
            <a:solidFill>
              <a:srgbClr val="FAF1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58968" y="36210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A5F10"/>
                </a:solidFill>
                <a:latin typeface="Helvetica Neue"/>
              </a:rPr>
              <a:t>ÉLEVÉE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40233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Perte de poids ou refus alimentaire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58968" y="40782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 w="12700">
            <a:solidFill>
              <a:srgbClr val="FAF1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40782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A5F10"/>
                </a:solidFill>
                <a:latin typeface="Helvetica Neue"/>
              </a:rPr>
              <a:t>ÉLEVÉE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44805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Épuisement total malgré le repos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58968" y="45354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0E9DD"/>
          </a:solidFill>
          <a:ln w="12700">
            <a:solidFill>
              <a:srgbClr val="F0E9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58968" y="45354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4B5563"/>
                </a:solidFill>
                <a:latin typeface="Helvetica Neue"/>
              </a:rPr>
              <a:t>MODÉRÉE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49377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Symptômes &gt; 4 semaines sans amélioration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58968" y="49926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0E9DD"/>
          </a:solidFill>
          <a:ln w="12700">
            <a:solidFill>
              <a:srgbClr val="F0E9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58968" y="49926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4B5563"/>
                </a:solidFill>
                <a:latin typeface="Helvetica Neue"/>
              </a:rPr>
              <a:t>MODÉRÉE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67728" y="1783080"/>
            <a:ext cx="46570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Redirection vers le soin réel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67728" y="2194560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0" y="2304288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3114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32320" y="259689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Numéro national, 24h/24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378543" y="2194560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543135" y="2304288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CMP public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43135" y="259689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Consultations gratuites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967728" y="3035808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132320" y="314553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MonPsy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2320" y="3438144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8 séances/an remboursées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378543" y="3035808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543135" y="314553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Médecine du travail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43135" y="3438144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Référent du dispositif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967728" y="3977639"/>
            <a:ext cx="4657039" cy="1371600"/>
          </a:xfrm>
          <a:prstGeom prst="roundRect">
            <a:avLst>
              <a:gd name="adj" fmla="val 6000"/>
            </a:avLst>
          </a:prstGeom>
          <a:solidFill>
            <a:srgbClr val="F6E6E6"/>
          </a:solidFill>
          <a:ln w="9525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96328" y="4160520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 i="0">
                <a:solidFill>
                  <a:srgbClr val="8B2E2E"/>
                </a:solidFill>
                <a:latin typeface="Helvetica Neue"/>
              </a:rPr>
              <a:t>La redirection vers un professionnel en présentiel est obligatoire avant tout programme. L'outil ne se substitue jamais au soin (Fisher et al., 2026).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08 /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VUE COLLECTIVE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CE QUE REÇOIT VOTRE DIRECTION, LE MÉDECIN DU TRAVAIL ET LE CSE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Suivi collectif d'un trimestre.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11057839" cy="4023360"/>
          </a:xfrm>
          <a:prstGeom prst="roundRect">
            <a:avLst>
              <a:gd name="adj" fmla="val 5000"/>
            </a:avLst>
          </a:prstGeom>
          <a:solidFill>
            <a:srgbClr val="FDFCF9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20116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1F2937"/>
                </a:solidFill>
                <a:latin typeface="Georgia"/>
              </a:rPr>
              <a:t>Suivi collectif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42316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Tous sites · T1 2026 · données de démonstration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07247" y="2057400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1 247 réponses agrégées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971800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Humeur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75688" y="3063240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75688" y="3063240"/>
            <a:ext cx="1709928" cy="118872"/>
          </a:xfrm>
          <a:prstGeom prst="roundRect">
            <a:avLst>
              <a:gd name="adj" fmla="val 50000"/>
            </a:avLst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367528" y="295351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67528" y="295351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" y="3474720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Anxiété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075688" y="3566160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075688" y="3566160"/>
            <a:ext cx="2238451" cy="118872"/>
          </a:xfrm>
          <a:prstGeom prst="roundRect">
            <a:avLst>
              <a:gd name="adj" fmla="val 50000"/>
            </a:avLst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367528" y="345643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67528" y="345643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B2E2E"/>
                </a:solidFill>
                <a:latin typeface="Helvetica Neue"/>
              </a:rPr>
              <a:t>À soutenir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" y="3977639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Sommeil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75688" y="4069079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075688" y="4069079"/>
            <a:ext cx="1057046" cy="118872"/>
          </a:xfrm>
          <a:prstGeom prst="roundRect">
            <a:avLst>
              <a:gd name="adj" fmla="val 50000"/>
            </a:avLst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367528" y="395935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EA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67528" y="395935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3B7555"/>
                </a:solidFill>
                <a:latin typeface="Helvetica Neue"/>
              </a:rPr>
              <a:t>Favorable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6968" y="4480559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Relations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75688" y="4571999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075688" y="4571999"/>
            <a:ext cx="1803196" cy="118872"/>
          </a:xfrm>
          <a:prstGeom prst="roundRect">
            <a:avLst>
              <a:gd name="adj" fmla="val 50000"/>
            </a:avLst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367528" y="446227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67528" y="446227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24927" y="2240280"/>
            <a:ext cx="4199839" cy="3200400"/>
          </a:xfrm>
          <a:prstGeom prst="roundRect">
            <a:avLst>
              <a:gd name="adj" fmla="val 6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99248" y="2423160"/>
            <a:ext cx="365119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0" i="0">
                <a:solidFill>
                  <a:srgbClr val="3B7555"/>
                </a:solidFill>
                <a:latin typeface="Georgia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99248" y="3154680"/>
            <a:ext cx="36511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salariés souhaitent vous parler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99248" y="3657600"/>
            <a:ext cx="36511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Vous ne savez pas qui ils sont.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9248" y="4069080"/>
            <a:ext cx="365119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Ils vous joindront eux-mêmes. L'outil ne transmet ni identité, ni réponses.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09 /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