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Femmes</c:v>
                </c:pt>
              </c:strCache>
            </c:strRef>
          </c:tx>
          <c:spPr>
            <a:ln>
              <a:solidFill>
                <a:srgbClr val="C44646"/>
              </a:solidFill>
            </a:ln>
          </c:spPr>
          <c:cat>
            <c:strRef>
              <c:f>Sheet1!$A$2:$A$8</c:f>
              <c:strCache>
                <c:ptCount val="7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2.4</c:v>
                </c:pt>
                <c:pt idx="1">
                  <c:v>2.6</c:v>
                </c:pt>
                <c:pt idx="2">
                  <c:v>3.0</c:v>
                </c:pt>
                <c:pt idx="3">
                  <c:v>3.5</c:v>
                </c:pt>
                <c:pt idx="4">
                  <c:v>4.0</c:v>
                </c:pt>
                <c:pt idx="5">
                  <c:v>4.8</c:v>
                </c:pt>
                <c:pt idx="6">
                  <c:v>6.3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Hommes</c:v>
                </c:pt>
              </c:strCache>
            </c:strRef>
          </c:tx>
          <c:spPr>
            <a:ln>
              <a:solidFill>
                <a:srgbClr val="4B8A8B"/>
              </a:solidFill>
            </a:ln>
          </c:spPr>
          <c:cat>
            <c:strRef>
              <c:f>Sheet1!$A$2:$A$8</c:f>
              <c:strCache>
                <c:ptCount val="7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  <c:pt idx="4">
                  <c:v>2015</c:v>
                </c:pt>
                <c:pt idx="5">
                  <c:v>2017</c:v>
                </c:pt>
                <c:pt idx="6">
                  <c:v>2019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1.3</c:v>
                </c:pt>
                <c:pt idx="1">
                  <c:v>1.4</c:v>
                </c:pt>
                <c:pt idx="2">
                  <c:v>1.5</c:v>
                </c:pt>
                <c:pt idx="3">
                  <c:v>1.6</c:v>
                </c:pt>
                <c:pt idx="4">
                  <c:v>1.8</c:v>
                </c:pt>
                <c:pt idx="5">
                  <c:v>1.9</c:v>
                </c:pt>
                <c:pt idx="6">
                  <c:v>1.8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crossAx val="2118791784"/>
        <c:crosses val="autoZero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457200"/>
            <a:ext cx="5486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0" i="0">
                <a:solidFill>
                  <a:srgbClr val="1F2937"/>
                </a:solidFill>
                <a:latin typeface="Georgia"/>
              </a:rPr>
              <a:t>Maniae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923983" y="475488"/>
            <a:ext cx="1700784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23983" y="475488"/>
            <a:ext cx="1700784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SALARIÉS · ÉTUDIANTS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965960"/>
            <a:ext cx="11057839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3800" b="0" i="0">
                <a:solidFill>
                  <a:srgbClr val="1F2937"/>
                </a:solidFill>
                <a:latin typeface="Georgia"/>
              </a:rPr>
              <a:t>Le dépistage clinique de la santé mentale, au travail et à l'université.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478127" y="3977639"/>
            <a:ext cx="2103120" cy="658368"/>
          </a:xfrm>
          <a:prstGeom prst="roundRect">
            <a:avLst>
              <a:gd name="adj" fmla="val 1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734159" y="4224527"/>
            <a:ext cx="164592" cy="164592"/>
          </a:xfrm>
          <a:prstGeom prst="ellipse">
            <a:avLst/>
          </a:prstGeom>
          <a:solidFill>
            <a:srgbClr val="D69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026767" y="3977639"/>
            <a:ext cx="146303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Helvetica Neue"/>
              </a:rPr>
              <a:t>Humeur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55567" y="3977639"/>
            <a:ext cx="2103120" cy="658368"/>
          </a:xfrm>
          <a:prstGeom prst="roundRect">
            <a:avLst>
              <a:gd name="adj" fmla="val 1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111599" y="4224527"/>
            <a:ext cx="164592" cy="164592"/>
          </a:xfrm>
          <a:prstGeom prst="ellipse">
            <a:avLst/>
          </a:prstGeom>
          <a:solidFill>
            <a:srgbClr val="C4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04207" y="3977639"/>
            <a:ext cx="146303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Helvetica Neue"/>
              </a:rPr>
              <a:t>Anxiété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33007" y="3977639"/>
            <a:ext cx="2103120" cy="658368"/>
          </a:xfrm>
          <a:prstGeom prst="roundRect">
            <a:avLst>
              <a:gd name="adj" fmla="val 1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489039" y="4224527"/>
            <a:ext cx="164592" cy="164592"/>
          </a:xfrm>
          <a:prstGeom prst="ellipse">
            <a:avLst/>
          </a:prstGeom>
          <a:solidFill>
            <a:srgbClr val="5BA6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81647" y="3977639"/>
            <a:ext cx="146303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Helvetica Neue"/>
              </a:rPr>
              <a:t>Sommeil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610447" y="3977639"/>
            <a:ext cx="2103120" cy="658368"/>
          </a:xfrm>
          <a:prstGeom prst="roundRect">
            <a:avLst>
              <a:gd name="adj" fmla="val 1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866479" y="4224527"/>
            <a:ext cx="164592" cy="164592"/>
          </a:xfrm>
          <a:prstGeom prst="ellipse">
            <a:avLst/>
          </a:prstGeom>
          <a:solidFill>
            <a:srgbClr val="4B8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59087" y="3977639"/>
            <a:ext cx="146303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Helvetica Neue"/>
              </a:rPr>
              <a:t>Relations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58064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i="0">
                <a:solidFill>
                  <a:srgbClr val="6B7280"/>
                </a:solidFill>
                <a:latin typeface="Helvetica Neue"/>
              </a:rPr>
              <a:t>PRÉSENTÉ PAR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928" y="608076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Georgia"/>
              </a:rPr>
              <a:t>Docteur Hamida Chaouky      Docteur Laurent Betito      Victor Gondat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81567" y="6080760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6B7280"/>
                </a:solidFill>
                <a:latin typeface="Helvetica Neue"/>
              </a:rPr>
              <a:t>Document confidentiel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VUE COLLECTIVE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COMPARAISON DANS LE TEMPS ET ENTRE SITES OU COMPOSANTES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Tendances collectives dans le temps.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874519"/>
            <a:ext cx="11057839" cy="704088"/>
          </a:xfrm>
          <a:prstGeom prst="roundRect">
            <a:avLst>
              <a:gd name="adj" fmla="val 10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874519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Humeur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70048" y="1874519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6B7280"/>
                </a:solidFill>
                <a:latin typeface="Helvetica Neue"/>
              </a:rPr>
              <a:t>détresse émotionnelle, moral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32927" y="1874519"/>
            <a:ext cx="173736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>
                <a:solidFill>
                  <a:srgbClr val="6B7280"/>
                </a:solidFill>
                <a:latin typeface="Helvetica Neue"/>
              </a:rPr>
              <a:t>stable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207447" y="2061971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207447" y="2061971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 i="0">
                <a:solidFill>
                  <a:srgbClr val="8A5F10"/>
                </a:solidFill>
                <a:latin typeface="Helvetica Neue"/>
              </a:rPr>
              <a:t>Vigilance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715768"/>
            <a:ext cx="11057839" cy="704088"/>
          </a:xfrm>
          <a:prstGeom prst="roundRect">
            <a:avLst>
              <a:gd name="adj" fmla="val 10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86968" y="2715768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Anxiété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70048" y="2715768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6B7280"/>
                </a:solidFill>
                <a:latin typeface="Helvetica Neue"/>
              </a:rPr>
              <a:t>hyper-vigilance, stress aigu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32927" y="2715768"/>
            <a:ext cx="173736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>
                <a:solidFill>
                  <a:srgbClr val="8B2E2E"/>
                </a:solidFill>
                <a:latin typeface="Helvetica Neue"/>
              </a:rPr>
              <a:t>↗ en hausse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207447" y="2903219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207447" y="2903219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 i="0">
                <a:solidFill>
                  <a:srgbClr val="8B2E2E"/>
                </a:solidFill>
                <a:latin typeface="Helvetica Neue"/>
              </a:rPr>
              <a:t>À soutenir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557015"/>
            <a:ext cx="11057839" cy="704088"/>
          </a:xfrm>
          <a:prstGeom prst="roundRect">
            <a:avLst>
              <a:gd name="adj" fmla="val 10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86968" y="3557015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Sommeil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70048" y="3557015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6B7280"/>
                </a:solidFill>
                <a:latin typeface="Helvetica Neue"/>
              </a:rPr>
              <a:t>qualité du sommeil, fatigue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32927" y="3557015"/>
            <a:ext cx="173736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>
                <a:solidFill>
                  <a:srgbClr val="3B7555"/>
                </a:solidFill>
                <a:latin typeface="Helvetica Neue"/>
              </a:rPr>
              <a:t>↘ en baisse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207447" y="3744468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EA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07447" y="3744468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 i="0">
                <a:solidFill>
                  <a:srgbClr val="3B7555"/>
                </a:solidFill>
                <a:latin typeface="Helvetica Neue"/>
              </a:rPr>
              <a:t>Favorable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4398264"/>
            <a:ext cx="11057839" cy="704088"/>
          </a:xfrm>
          <a:prstGeom prst="roundRect">
            <a:avLst>
              <a:gd name="adj" fmla="val 10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86968" y="4398264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Relations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70048" y="4398264"/>
            <a:ext cx="457200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6B7280"/>
                </a:solidFill>
                <a:latin typeface="Helvetica Neue"/>
              </a:rPr>
              <a:t>isolement, évitement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2927" y="4398264"/>
            <a:ext cx="1737360" cy="7040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 i="0">
                <a:solidFill>
                  <a:srgbClr val="6B7280"/>
                </a:solidFill>
                <a:latin typeface="Helvetica Neue"/>
              </a:rPr>
              <a:t>stable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207447" y="4585716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207447" y="4585716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 i="0">
                <a:solidFill>
                  <a:srgbClr val="8A5F10"/>
                </a:solidFill>
                <a:latin typeface="Helvetica Neue"/>
              </a:rPr>
              <a:t>Vigilance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5257799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À périmètre constant, période après période.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10 / 16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ANONYMAT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LE PACTE D'ANONYMAT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L'anonymat conditionne la qualité de la donnée.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737360"/>
            <a:ext cx="1105783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4B5563"/>
                </a:solidFill>
                <a:latin typeface="Helvetica Neue"/>
              </a:rPr>
              <a:t>Le résultat individuel, le score et le programme restent privés, sur l'appareil de la personne. L'organisation ne voit que des moyennes de groupe.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560320"/>
            <a:ext cx="5528919" cy="3291840"/>
          </a:xfrm>
          <a:prstGeom prst="roundRect">
            <a:avLst>
              <a:gd name="adj" fmla="val 4000"/>
            </a:avLst>
          </a:prstGeom>
          <a:solidFill>
            <a:srgbClr val="EFF5F4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095847" y="2560320"/>
            <a:ext cx="5528919" cy="3291840"/>
          </a:xfrm>
          <a:prstGeom prst="roundRect">
            <a:avLst>
              <a:gd name="adj" fmla="val 4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86968" y="2788920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✓  CE QUE VOUS VOYEZ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3108960"/>
            <a:ext cx="488883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Des moyennes de groupe, à partir de 5 personnes.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3840480"/>
            <a:ext cx="4888839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✓  Le climat global, par site ou composante, par grande strate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✓  L'évolution période par période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✓  Le compteur de demandes d'accompagnement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✓  Le rapport validé par la santé au travail ou universitaire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5887" y="2788920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 i="0">
                <a:solidFill>
                  <a:srgbClr val="8B2E2E"/>
                </a:solidFill>
                <a:latin typeface="Helvetica Neue"/>
              </a:rPr>
              <a:t>✕  CE QUE VOUS NE VERREZ JAMAIS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15887" y="3108960"/>
            <a:ext cx="488883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1F2937"/>
                </a:solidFill>
                <a:latin typeface="Georgia"/>
              </a:rPr>
              <a:t>Aucun résultat individuel.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15887" y="3840480"/>
            <a:ext cx="4888839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✕  Nom, date de naissance, email, matricule ou numéro étudiant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✕  Un score individuel, une équipe nominative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✕  Les groupes de moins de 5 personnes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✕  Le lien entre une demande de contact et un score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11 / 16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ADHÉSION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POURQUOI LES SALARIÉS ET LES ÉTUDIANTS RÉPONDENT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Le taux de réponse conditionne la valeur de la mesure.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965960"/>
            <a:ext cx="3503066" cy="3566160"/>
          </a:xfrm>
          <a:prstGeom prst="roundRect">
            <a:avLst>
              <a:gd name="adj" fmla="val 6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9536" y="2240280"/>
            <a:ext cx="29544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9536" y="2560320"/>
            <a:ext cx="2954426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Co-construction avec les représentants et la santé au travail ou universitaire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3657600"/>
            <a:ext cx="2954426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Mandat écrit avant lancement. Le CSE ou les élus étudiants peuvent consulter à tout moment ce qui a été vu et exporté.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4314" y="1965960"/>
            <a:ext cx="3503066" cy="3566160"/>
          </a:xfrm>
          <a:prstGeom prst="roundRect">
            <a:avLst>
              <a:gd name="adj" fmla="val 6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36922" y="2240280"/>
            <a:ext cx="29544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6922" y="2560320"/>
            <a:ext cx="2954426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Aucune donnée d'identité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36922" y="3657600"/>
            <a:ext cx="2954426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Pas de compte, pas de matricule ou numéro étudiant, pas d'email. Le résultat individuel ne quitte pas l'appareil de la personne.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21700" y="1965960"/>
            <a:ext cx="3503066" cy="3566160"/>
          </a:xfrm>
          <a:prstGeom prst="roundRect">
            <a:avLst>
              <a:gd name="adj" fmla="val 6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4308" y="2240280"/>
            <a:ext cx="29544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4308" y="2560320"/>
            <a:ext cx="2954426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Cinq minutes, sur le temps de travail ou de campus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4308" y="3657600"/>
            <a:ext cx="2954426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Questionnaire court. Communication co-signée direction, représentants et santé au travail ou universitaire.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12 / 16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USAGES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À QUOI CELA SERT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Une mesure, plusieurs lectures.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920240"/>
            <a:ext cx="5391759" cy="173736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9536" y="2121408"/>
            <a:ext cx="48431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6B7280"/>
                </a:solidFill>
                <a:latin typeface="Helvetica Neue"/>
              </a:rPr>
              <a:t>OBLIGATION EMPLOYEUR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9536" y="2395728"/>
            <a:ext cx="484311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DUERP &amp; prévention des RPS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2834640"/>
            <a:ext cx="484311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Côté entreprise, les risques psychosociaux figurent au document unique. Le rapport alimente une évaluation datée et traçable.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33007" y="1920240"/>
            <a:ext cx="5391759" cy="173736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25615" y="2121408"/>
            <a:ext cx="48431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6B7280"/>
                </a:solidFill>
                <a:latin typeface="Helvetica Neue"/>
              </a:rPr>
              <a:t>RÉUSSITE ÉTUDIANTE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25615" y="2395728"/>
            <a:ext cx="484311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Lutte contre le décrochage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25615" y="2834640"/>
            <a:ext cx="484311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Côté établissement, le mal-être est un facteur majeur d'abandon. Agir en amont, avant la rupture.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886200"/>
            <a:ext cx="5391759" cy="173736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9536" y="4087368"/>
            <a:ext cx="48431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6B7280"/>
                </a:solidFill>
                <a:latin typeface="Helvetica Neue"/>
              </a:rPr>
              <a:t>REPORTING &amp; LABELS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9536" y="4361688"/>
            <a:ext cx="484311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CSRD, DD&amp;RS, CVEC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9536" y="4800600"/>
            <a:ext cx="484311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Un indicateur santé suivi période après période, auditable, pour justifier l'emploi des moyens.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33007" y="3886200"/>
            <a:ext cx="5391759" cy="173736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25615" y="4087368"/>
            <a:ext cx="48431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6B7280"/>
                </a:solidFill>
                <a:latin typeface="Helvetica Neue"/>
              </a:rPr>
              <a:t>DIALOGUE SOCIAL &amp; GOUVERNANCE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25615" y="4361688"/>
            <a:ext cx="484311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 i="0">
                <a:solidFill>
                  <a:srgbClr val="1F2937"/>
                </a:solidFill>
                <a:latin typeface="Georgia"/>
              </a:rPr>
              <a:t>CSSCT, CFVU, instances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25615" y="4800600"/>
            <a:ext cx="484311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Les élus et la direction disposent du même rapport, au même moment.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13 / 16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SCIENCE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14 RÉFÉRENCES SCIENTIFIQUES PEER-REVIEWED, 2013 ·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Chaque choix de conception s'appuie sur la littérature.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874519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El Benny et al. (2021)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eHealth Literacy Model · J Med Internet 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2386584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2.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Choi &amp; Lee (2025)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Mental Health Check-up Questionnaire · BMC Psychol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2898648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3.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Reitegger et al. (2023)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Digital health literacy &amp; well-being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3410712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4.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Zhang et al. (2021)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Digital Mental Health in China · Psychol Med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3922776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5.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Kurki et al. (2021)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DMHL Program · BMC Med Educ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4434840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6.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Clarke et al. (2024)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Digital Screening in Pregnancy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4946904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7.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Eisner et al. (2023)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Digital Tools for Mental Health · BMC Psychiatry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447" y="1874519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8.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Kiely et al. (2019)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Gender, Mental Health &amp; Ageing · Maturitas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24447" y="2386584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9.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Fisher et al. (2026)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Health Literacy for Digital MH Treatments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24447" y="2898648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10.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Litta et al. (2024)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MH Literacy in Young People · Psychiatr Danub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24447" y="3410712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11.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Ropero et al. (2023)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Personalized Digital Solutions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24447" y="3922776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12.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Thibaut (2016)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Sex &amp; Gender in Neuropsychiatric Disorders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24447" y="4434840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13.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Eaton et al. (2013)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Internalizing Disorders · J Abnorm Psychol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24447" y="4946904"/>
            <a:ext cx="53003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100" b="1" i="0">
                <a:solidFill>
                  <a:srgbClr val="2F5F60"/>
                </a:solidFill>
                <a:latin typeface="Helvetica Neue"/>
              </a:rPr>
              <a:t>14. </a:t>
            </a:r>
            <a:r>
              <a:rPr sz="1100" b="1" i="0">
                <a:solidFill>
                  <a:srgbClr val="1F2937"/>
                </a:solidFill>
                <a:latin typeface="Helvetica Neue"/>
              </a:rPr>
              <a:t>Auerbach et al. (2018) </a:t>
            </a:r>
            <a:r>
              <a:rPr sz="1050" b="0" i="0">
                <a:solidFill>
                  <a:srgbClr val="4B5563"/>
                </a:solidFill>
                <a:latin typeface="Helvetica Neue"/>
              </a:rPr>
              <a:t>· WHO WMH College Student Project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14 / 16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PILOTE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LE FORMAT PROPOSÉ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300" b="0" i="0">
                <a:solidFill>
                  <a:srgbClr val="1F2937"/>
                </a:solidFill>
                <a:latin typeface="Georgia"/>
              </a:rPr>
              <a:t>Un pilote de trois mois (un semestre à l'université).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874519"/>
            <a:ext cx="1371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2F5F60"/>
                </a:solidFill>
                <a:latin typeface="Georgia"/>
              </a:rPr>
              <a:t>Phase 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75688" y="1874519"/>
            <a:ext cx="4617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Cadrage et co-construction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75688" y="2167127"/>
            <a:ext cx="4617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Périmètre, représentants, référent santé au travail ou universitaire, validation DPO.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2834639"/>
            <a:ext cx="1371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2F5F60"/>
                </a:solidFill>
                <a:latin typeface="Georgia"/>
              </a:rPr>
              <a:t>Phase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75688" y="2834639"/>
            <a:ext cx="4617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Lancement de la première campagne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75688" y="3127247"/>
            <a:ext cx="4617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Communication co-signée. Fenêtre de réponse de deux semaines.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3794759"/>
            <a:ext cx="1371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2F5F60"/>
                </a:solidFill>
                <a:latin typeface="Georgia"/>
              </a:rPr>
              <a:t>Phase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75688" y="3794759"/>
            <a:ext cx="4617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Premier rapport, validé cliniquement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75688" y="4087368"/>
            <a:ext cx="4617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Présentation en instance (CSSCT, commission santé). Point partagé direction, clinique, élus.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4754879"/>
            <a:ext cx="1371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2F5F60"/>
                </a:solidFill>
                <a:latin typeface="Georgia"/>
              </a:rPr>
              <a:t>Phase 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75688" y="4754879"/>
            <a:ext cx="4617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Bilan et décision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75688" y="5047488"/>
            <a:ext cx="4617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Retours des représentants et du référent clinique. Décision sur la poursuite.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967728" y="1874519"/>
            <a:ext cx="4657039" cy="17830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0" y="2039112"/>
            <a:ext cx="4199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Ce que vous fournissez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23760" y="2441448"/>
            <a:ext cx="4199839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 référent santé au travail ou universitaire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 mandat écrit des représentants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Une cartographie des sites ou composantes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 plan de communication co-signé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67728" y="3840479"/>
            <a:ext cx="4657039" cy="17830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223760" y="4005071"/>
            <a:ext cx="4199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Ce que vous recevez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23760" y="4407407"/>
            <a:ext cx="4199839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Une campagne prête à l'emploi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Le rapport validé cliniquement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 accompagnement clinique sur les résultats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·  Une charte d'anonymat opposable aux instances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15 / 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EN RÉSUMÉ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MANIAE, EN CINQ POINTS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300" b="0" i="0">
                <a:solidFill>
                  <a:srgbClr val="1F2937"/>
                </a:solidFill>
                <a:latin typeface="Georgia"/>
              </a:rPr>
              <a:t>Un dépistage genré, scientifiquement fondé, prêt à l'expérimentation.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783080"/>
            <a:ext cx="2050633" cy="155448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391076" y="2011680"/>
            <a:ext cx="402336" cy="402336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91076" y="201168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 i="0">
                <a:solidFill>
                  <a:srgbClr val="2F5F60"/>
                </a:solidFill>
                <a:latin typeface="Georgia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560320"/>
            <a:ext cx="172144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1F2937"/>
                </a:solidFill>
                <a:latin typeface="Helvetica Neue"/>
              </a:rPr>
              <a:t>Aucune donnée identifiante collectée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18729" y="1783080"/>
            <a:ext cx="2050633" cy="155448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642878" y="2011680"/>
            <a:ext cx="402336" cy="402336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42878" y="201168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 i="0">
                <a:solidFill>
                  <a:srgbClr val="2F5F60"/>
                </a:solidFill>
                <a:latin typeface="Georgia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83321" y="2560320"/>
            <a:ext cx="172144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1F2937"/>
                </a:solidFill>
                <a:latin typeface="Helvetica Neue"/>
              </a:rPr>
              <a:t>Fonctionne sur tout appareil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70530" y="1783080"/>
            <a:ext cx="2050633" cy="155448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5894679" y="2011680"/>
            <a:ext cx="402336" cy="402336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894679" y="201168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 i="0">
                <a:solidFill>
                  <a:srgbClr val="2F5F60"/>
                </a:solidFill>
                <a:latin typeface="Georgia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35122" y="2560320"/>
            <a:ext cx="172144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1F2937"/>
                </a:solidFill>
                <a:latin typeface="Helvetica Neue"/>
              </a:rPr>
              <a:t>5 minutes par participant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22332" y="1783080"/>
            <a:ext cx="2050633" cy="155448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8146481" y="2011680"/>
            <a:ext cx="402336" cy="402336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146481" y="201168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 i="0">
                <a:solidFill>
                  <a:srgbClr val="2F5F60"/>
                </a:solidFill>
                <a:latin typeface="Georgia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86924" y="2560320"/>
            <a:ext cx="172144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1F2937"/>
                </a:solidFill>
                <a:latin typeface="Helvetica Neue"/>
              </a:rPr>
              <a:t>Programme de 5 modules intégré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574133" y="1783080"/>
            <a:ext cx="2050633" cy="155448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10398282" y="2011680"/>
            <a:ext cx="402336" cy="402336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398282" y="201168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 i="0">
                <a:solidFill>
                  <a:srgbClr val="2F5F60"/>
                </a:solidFill>
                <a:latin typeface="Georgia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738725" y="2560320"/>
            <a:ext cx="1721449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 i="0">
                <a:solidFill>
                  <a:srgbClr val="1F2937"/>
                </a:solidFill>
                <a:latin typeface="Helvetica Neue"/>
              </a:rPr>
              <a:t>Triage clinique sécurisé en zone rouge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66928" y="3749039"/>
            <a:ext cx="11057839" cy="1463040"/>
          </a:xfrm>
          <a:prstGeom prst="roundRect">
            <a:avLst>
              <a:gd name="adj" fmla="val 7000"/>
            </a:avLst>
          </a:prstGeom>
          <a:solidFill>
            <a:srgbClr val="EFF5F4"/>
          </a:solidFill>
          <a:ln w="1143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32688" y="4023359"/>
            <a:ext cx="594360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000" b="0" i="0">
                <a:solidFill>
                  <a:srgbClr val="1F2937"/>
                </a:solidFill>
                <a:latin typeface="Georgia"/>
              </a:rPr>
              <a:t>Un atelier de cadrage, une heure, sous deux semaines.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50608" y="4069079"/>
            <a:ext cx="1691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1" i="0">
                <a:solidFill>
                  <a:srgbClr val="2F5F60"/>
                </a:solidFill>
                <a:latin typeface="Helvetica Neue"/>
              </a:rPr>
              <a:t>DURÉE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50608" y="4352544"/>
            <a:ext cx="178308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 i="0">
                <a:solidFill>
                  <a:srgbClr val="1F2937"/>
                </a:solidFill>
                <a:latin typeface="Georgia"/>
              </a:rPr>
              <a:t>1 heure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979408" y="4069079"/>
            <a:ext cx="1691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1" i="0">
                <a:solidFill>
                  <a:srgbClr val="2F5F60"/>
                </a:solidFill>
                <a:latin typeface="Helvetica Neue"/>
              </a:rPr>
              <a:t>DÉLAI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79408" y="4352544"/>
            <a:ext cx="178308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 i="0">
                <a:solidFill>
                  <a:srgbClr val="1F2937"/>
                </a:solidFill>
                <a:latin typeface="Georgia"/>
              </a:rPr>
              <a:t>Sous deux semaines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808208" y="4069079"/>
            <a:ext cx="1691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1" i="0">
                <a:solidFill>
                  <a:srgbClr val="2F5F60"/>
                </a:solidFill>
                <a:latin typeface="Helvetica Neue"/>
              </a:rPr>
              <a:t>PERSONNES UTILES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808208" y="4352544"/>
            <a:ext cx="178308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 i="0">
                <a:solidFill>
                  <a:srgbClr val="1F2937"/>
                </a:solidFill>
                <a:latin typeface="Georgia"/>
              </a:rPr>
              <a:t>DRH ou direction, santé au travail ou universitaire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16 / 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LE CONSTAT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UNE SOUFFRANCE PSYCHIQUE EN FORTE HAUSSE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300" b="0" i="0">
                <a:solidFill>
                  <a:srgbClr val="1F2937"/>
                </a:solidFill>
                <a:latin typeface="Georgia"/>
              </a:rPr>
              <a:t>Un étudiant sur trois présente un trouble mental, et la souffrance au travail explose.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965960"/>
            <a:ext cx="6492240" cy="4160520"/>
          </a:xfrm>
          <a:prstGeom prst="roundRect">
            <a:avLst>
              <a:gd name="adj" fmla="val 5000"/>
            </a:avLst>
          </a:prstGeom>
          <a:solidFill>
            <a:srgbClr val="FDFCF9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7" y="2130552"/>
            <a:ext cx="5943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Georgia"/>
              </a:rPr>
              <a:t>Troubles psychiques liés au travail (2007 → 2019)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749808" y="2468880"/>
          <a:ext cx="6126479" cy="31546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41247" y="5696712"/>
            <a:ext cx="5943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Sources : SPLT, DRESS / INSERM · OMS (2018).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33488" y="1965960"/>
            <a:ext cx="4291279" cy="786384"/>
          </a:xfrm>
          <a:prstGeom prst="roundRect">
            <a:avLst>
              <a:gd name="adj" fmla="val 12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34656" y="2075688"/>
            <a:ext cx="3925519" cy="603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0" i="0">
                <a:solidFill>
                  <a:srgbClr val="2F5F60"/>
                </a:solidFill>
                <a:latin typeface="Georgia"/>
              </a:rPr>
              <a:t>35 %</a:t>
            </a:r>
          </a:p>
          <a:p>
            <a:pPr algn="l">
              <a:lnSpc>
                <a:spcPct val="105000"/>
              </a:lnSpc>
              <a:spcBef>
                <a:spcPts val="300"/>
              </a:spcBef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des étudiants présentent un trouble mental (OMS, 2018)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33488" y="2880360"/>
            <a:ext cx="4291279" cy="786384"/>
          </a:xfrm>
          <a:prstGeom prst="roundRect">
            <a:avLst>
              <a:gd name="adj" fmla="val 12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34656" y="2990088"/>
            <a:ext cx="3925519" cy="603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0" i="0">
                <a:solidFill>
                  <a:srgbClr val="2F5F60"/>
                </a:solidFill>
                <a:latin typeface="Georgia"/>
              </a:rPr>
              <a:t>16 %</a:t>
            </a:r>
          </a:p>
          <a:p>
            <a:pPr algn="l">
              <a:lnSpc>
                <a:spcPct val="105000"/>
              </a:lnSpc>
              <a:spcBef>
                <a:spcPts val="300"/>
              </a:spcBef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seulement, parmi eux, reçoivent une prise en charge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33488" y="3794760"/>
            <a:ext cx="429127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i="0">
                <a:solidFill>
                  <a:srgbClr val="8B2E2E"/>
                </a:solidFill>
                <a:latin typeface="Helvetica Neue"/>
              </a:rPr>
              <a:t>Et c'est encore plus d'actualité chez les femmes :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33488" y="4251960"/>
            <a:ext cx="4291279" cy="786384"/>
          </a:xfrm>
          <a:prstGeom prst="roundRect">
            <a:avLst>
              <a:gd name="adj" fmla="val 12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534656" y="4361688"/>
            <a:ext cx="3925519" cy="603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0" i="0">
                <a:solidFill>
                  <a:srgbClr val="8B2E2E"/>
                </a:solidFill>
                <a:latin typeface="Georgia"/>
              </a:rPr>
              <a:t>× 2,5</a:t>
            </a:r>
          </a:p>
          <a:p>
            <a:pPr algn="l">
              <a:lnSpc>
                <a:spcPct val="105000"/>
              </a:lnSpc>
              <a:spcBef>
                <a:spcPts val="300"/>
              </a:spcBef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hausse des troubles chez les femmes (2007 → 2019)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33488" y="5166360"/>
            <a:ext cx="4291279" cy="786384"/>
          </a:xfrm>
          <a:prstGeom prst="roundRect">
            <a:avLst>
              <a:gd name="adj" fmla="val 12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34656" y="5276088"/>
            <a:ext cx="3925519" cy="603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0" i="0">
                <a:solidFill>
                  <a:srgbClr val="8B2E2E"/>
                </a:solidFill>
                <a:latin typeface="Georgia"/>
              </a:rPr>
              <a:t>× 2,8</a:t>
            </a:r>
          </a:p>
          <a:p>
            <a:pPr algn="l">
              <a:lnSpc>
                <a:spcPct val="105000"/>
              </a:lnSpc>
              <a:spcBef>
                <a:spcPts val="300"/>
              </a:spcBef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hausse du burn-out chez les femmes (quasi nul → 1 %)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02 / 16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L'ANGLE MORT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DEUX OBJETS DISTINCTS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Mesurer le climat et mesurer la santé ne sont pas la même chose.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691640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4B5563"/>
                </a:solidFill>
                <a:latin typeface="Helvetica Neue"/>
              </a:rPr>
              <a:t>Les enquêtes de climat (QVT, vie étudiante) captent l'ambiance et le ressenti. Un dépistage clinique mesure l'état des personnes. Les deux sont utiles : elles ne se remplacent pas, elles se complètent.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560320"/>
            <a:ext cx="5346039" cy="365760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" y="2798064"/>
            <a:ext cx="47973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6B7280"/>
                </a:solidFill>
                <a:latin typeface="Helvetica Neue"/>
              </a:rPr>
              <a:t>ENQUÊTES DE CLIMAT (QVT, VIE ÉTUDIANTE)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3072384"/>
            <a:ext cx="479739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1F2937"/>
                </a:solidFill>
                <a:latin typeface="Georgia"/>
              </a:rPr>
              <a:t>Le ressenti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9536" y="3639312"/>
            <a:ext cx="4797399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Satisfaction, engagement, sentiment d'appartenance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Reconnaissance, ambiance d'équipe, vie de campus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Outils, locaux, organisation, services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Items rédigés en interne, sans validation clinique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78727" y="2560320"/>
            <a:ext cx="5346039" cy="3657600"/>
          </a:xfrm>
          <a:prstGeom prst="roundRect">
            <a:avLst>
              <a:gd name="adj" fmla="val 7000"/>
            </a:avLst>
          </a:prstGeom>
          <a:solidFill>
            <a:srgbClr val="EFF5F4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71335" y="2798064"/>
            <a:ext cx="47973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i="0">
                <a:solidFill>
                  <a:srgbClr val="2F5F60"/>
                </a:solidFill>
                <a:latin typeface="Helvetica Neue"/>
              </a:rPr>
              <a:t>DÉPISTAGE CLINIQUE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71335" y="3072384"/>
            <a:ext cx="479739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2F5F60"/>
                </a:solidFill>
                <a:latin typeface="Georgia"/>
              </a:rPr>
              <a:t>L'état des personnes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71335" y="3639312"/>
            <a:ext cx="4797399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Humeur, dépression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Anxiété, stress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Sommeil, fatigue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200" b="0" i="0">
                <a:solidFill>
                  <a:srgbClr val="4B5563"/>
                </a:solidFill>
                <a:latin typeface="Helvetica Neue"/>
              </a:rPr>
              <a:t>–  Items dérivés d'échelles cliniques validées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03 / 16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DIFFÉRENCIATEUR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POURQUOI UNE APPROCHE GENRÉE EST INDISPENSABLE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300" b="0" i="0">
                <a:solidFill>
                  <a:srgbClr val="1F2937"/>
                </a:solidFill>
                <a:latin typeface="Georgia"/>
              </a:rPr>
              <a:t>Hommes et femmes ne souffrent pas, ni ne se soignent, de la même manière.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783080"/>
            <a:ext cx="5346039" cy="3246120"/>
          </a:xfrm>
          <a:prstGeom prst="roundRect">
            <a:avLst>
              <a:gd name="adj" fmla="val 6000"/>
            </a:avLst>
          </a:prstGeom>
          <a:solidFill>
            <a:srgbClr val="FAF3F4"/>
          </a:solidFill>
          <a:ln w="9525">
            <a:solidFill>
              <a:srgbClr val="EBD3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77824" y="2002536"/>
            <a:ext cx="479739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 i="0">
                <a:solidFill>
                  <a:srgbClr val="A14A57"/>
                </a:solidFill>
                <a:latin typeface="Georgia"/>
              </a:rPr>
              <a:t>♀  Femmes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" y="2651760"/>
            <a:ext cx="4797399" cy="21488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Dépression deux fois plus fréquente que chez les hommes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Anxiété généralisée prédominante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Charge mentale, vie pro, études et famille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Burn-out sous forme d'épuisement émotionnel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Influence hormonale sur l'humeur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78727" y="1783080"/>
            <a:ext cx="5346039" cy="3246120"/>
          </a:xfrm>
          <a:prstGeom prst="roundRect">
            <a:avLst>
              <a:gd name="adj" fmla="val 6000"/>
            </a:avLst>
          </a:prstGeom>
          <a:solidFill>
            <a:srgbClr val="F1F5F6"/>
          </a:solidFill>
          <a:ln w="9525">
            <a:solidFill>
              <a:srgbClr val="D4E1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9623" y="2002536"/>
            <a:ext cx="479739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 i="0">
                <a:solidFill>
                  <a:srgbClr val="2F5F60"/>
                </a:solidFill>
                <a:latin typeface="Georgia"/>
              </a:rPr>
              <a:t>♂  Hommes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9623" y="2651760"/>
            <a:ext cx="4797399" cy="21488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Sous-déclaration des symptômes internes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Expression externalisée : irritabilité, alcool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Taux de suicide × 3 malgré moins de tentatives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Délai de diagnostic moyen : 8 ans contre 4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250" b="0" i="0">
                <a:solidFill>
                  <a:srgbClr val="4B5563"/>
                </a:solidFill>
                <a:latin typeface="Helvetica Neue"/>
              </a:rPr>
              <a:t>•  Recours aux soins systématiquement plus tardif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5138928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6B7280"/>
                </a:solidFill>
                <a:latin typeface="Helvetica Neue"/>
              </a:rPr>
              <a:t>Références : Thibaut (2016) · Kiely et al. (2019) · Clarke et al. (2024). Le questionnaire et le scoring sont adaptés au genre déclaré, jamais imposé.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04 / 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LE PARCOURS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CÔTÉ SALARIÉ OU ÉTUDIANT, CINQ MINUTES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Un questionnaire court, quatre pôles, un score sur 36.</a:t>
            </a:r>
          </a:p>
        </p:txBody>
      </p:sp>
      <p:sp>
        <p:nvSpPr>
          <p:cNvPr id="5" name="Oval 4"/>
          <p:cNvSpPr/>
          <p:nvPr/>
        </p:nvSpPr>
        <p:spPr>
          <a:xfrm>
            <a:off x="1370959" y="1874519"/>
            <a:ext cx="603504" cy="603504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0959" y="1874519"/>
            <a:ext cx="603504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2F5F60"/>
                </a:solidFill>
                <a:latin typeface="Georgia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7" y="2587752"/>
            <a:ext cx="2028687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Accueil &amp;</a:t>
            </a:r>
          </a:p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consentement</a:t>
            </a:r>
          </a:p>
        </p:txBody>
      </p:sp>
      <p:sp>
        <p:nvSpPr>
          <p:cNvPr id="8" name="Oval 7"/>
          <p:cNvSpPr/>
          <p:nvPr/>
        </p:nvSpPr>
        <p:spPr>
          <a:xfrm>
            <a:off x="3582527" y="1874519"/>
            <a:ext cx="603504" cy="603504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82527" y="1874519"/>
            <a:ext cx="603504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2F5F60"/>
                </a:solidFill>
                <a:latin typeface="Georgia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69935" y="2587752"/>
            <a:ext cx="2028687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Genre &amp;</a:t>
            </a:r>
          </a:p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statut</a:t>
            </a:r>
          </a:p>
        </p:txBody>
      </p:sp>
      <p:sp>
        <p:nvSpPr>
          <p:cNvPr id="11" name="Oval 10"/>
          <p:cNvSpPr/>
          <p:nvPr/>
        </p:nvSpPr>
        <p:spPr>
          <a:xfrm>
            <a:off x="5794095" y="1874519"/>
            <a:ext cx="603504" cy="603504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794095" y="1874519"/>
            <a:ext cx="603504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2F5F60"/>
                </a:solidFill>
                <a:latin typeface="Georgia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81503" y="2587752"/>
            <a:ext cx="2028687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12 questions,</a:t>
            </a:r>
          </a:p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4 pôles</a:t>
            </a:r>
          </a:p>
        </p:txBody>
      </p:sp>
      <p:sp>
        <p:nvSpPr>
          <p:cNvPr id="14" name="Oval 13"/>
          <p:cNvSpPr/>
          <p:nvPr/>
        </p:nvSpPr>
        <p:spPr>
          <a:xfrm>
            <a:off x="8005663" y="1874519"/>
            <a:ext cx="603504" cy="603504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05663" y="1874519"/>
            <a:ext cx="603504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2F5F60"/>
                </a:solidFill>
                <a:latin typeface="Georgia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93071" y="2587752"/>
            <a:ext cx="2028687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Score / 36</a:t>
            </a:r>
          </a:p>
        </p:txBody>
      </p:sp>
      <p:sp>
        <p:nvSpPr>
          <p:cNvPr id="17" name="Oval 16"/>
          <p:cNvSpPr/>
          <p:nvPr/>
        </p:nvSpPr>
        <p:spPr>
          <a:xfrm>
            <a:off x="10217231" y="1874519"/>
            <a:ext cx="603504" cy="603504"/>
          </a:xfrm>
          <a:prstGeom prst="ellipse">
            <a:avLst/>
          </a:prstGeom>
          <a:solidFill>
            <a:srgbClr val="EFF5F4"/>
          </a:solidFill>
          <a:ln w="1270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217231" y="1874519"/>
            <a:ext cx="603504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2F5F60"/>
                </a:solidFill>
                <a:latin typeface="Georgia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04639" y="2587752"/>
            <a:ext cx="2028687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Résultats &amp;</a:t>
            </a:r>
          </a:p>
          <a:p>
            <a:pPr algn="ctr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orientation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66928" y="3886200"/>
            <a:ext cx="2613583" cy="169164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804672" y="4142232"/>
            <a:ext cx="146304" cy="146304"/>
          </a:xfrm>
          <a:prstGeom prst="ellipse">
            <a:avLst/>
          </a:prstGeom>
          <a:solidFill>
            <a:srgbClr val="D69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4672" y="4389120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Humeur &amp; Dépression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2" y="4910328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Détresse émotionnelle, perte d'élan, moral.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381679" y="3886200"/>
            <a:ext cx="2613583" cy="169164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3619423" y="4142232"/>
            <a:ext cx="146304" cy="146304"/>
          </a:xfrm>
          <a:prstGeom prst="ellipse">
            <a:avLst/>
          </a:prstGeom>
          <a:solidFill>
            <a:srgbClr val="C4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19423" y="4389120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Anxiété &amp; Stress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19423" y="4910328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Tension, hyper-vigilance, inquiétudes.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96431" y="3886200"/>
            <a:ext cx="2613583" cy="169164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434175" y="4142232"/>
            <a:ext cx="146304" cy="146304"/>
          </a:xfrm>
          <a:prstGeom prst="ellipse">
            <a:avLst/>
          </a:prstGeom>
          <a:solidFill>
            <a:srgbClr val="5BA6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34175" y="4389120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Sommeil &amp; Fatigue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34175" y="4910328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Qualité du sommeil, épuisement.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011183" y="3886200"/>
            <a:ext cx="2613583" cy="1691640"/>
          </a:xfrm>
          <a:prstGeom prst="roundRect">
            <a:avLst>
              <a:gd name="adj" fmla="val 8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9248927" y="4142232"/>
            <a:ext cx="146304" cy="146304"/>
          </a:xfrm>
          <a:prstGeom prst="ellipse">
            <a:avLst/>
          </a:prstGeom>
          <a:solidFill>
            <a:srgbClr val="4B8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248927" y="4389120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1F2937"/>
                </a:solidFill>
                <a:latin typeface="Georgia"/>
              </a:rPr>
              <a:t>Relations &amp; Social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48927" y="4910328"/>
            <a:ext cx="21563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Isolement, évitement, soutien.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05 / 16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SCORING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TROIS ZONES, TROIS NIVEAUX D'ACCOMPAGNEMENT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Chaque personne reçoit une orientation adaptée à son score.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783080"/>
            <a:ext cx="3503066" cy="3840480"/>
          </a:xfrm>
          <a:prstGeom prst="roundRect">
            <a:avLst>
              <a:gd name="adj" fmla="val 6000"/>
            </a:avLst>
          </a:prstGeom>
          <a:solidFill>
            <a:srgbClr val="EAF2EC"/>
          </a:solidFill>
          <a:ln w="1143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7" y="2011680"/>
            <a:ext cx="222290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3B7555"/>
                </a:solidFill>
                <a:latin typeface="Georgia"/>
              </a:rPr>
              <a:t>Zone verte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72714" y="2029967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972714" y="2029967"/>
            <a:ext cx="86868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3B7555"/>
                </a:solidFill>
                <a:latin typeface="Helvetica Neue"/>
              </a:rPr>
              <a:t>0 – 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2441448"/>
            <a:ext cx="295442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Bien-être préservé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2926080"/>
            <a:ext cx="3000146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Conseils de maintien personnalisés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Ressources numériques préventives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Ateliers bien-être en entreprise ou sur le campus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Pas de programme requis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4314" y="1783080"/>
            <a:ext cx="3503066" cy="3840480"/>
          </a:xfrm>
          <a:prstGeom prst="roundRect">
            <a:avLst>
              <a:gd name="adj" fmla="val 6000"/>
            </a:avLst>
          </a:prstGeom>
          <a:solidFill>
            <a:srgbClr val="FAF1DF"/>
          </a:solidFill>
          <a:ln w="11430">
            <a:solidFill>
              <a:srgbClr val="EDD9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18634" y="2011680"/>
            <a:ext cx="222290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8A5F10"/>
                </a:solidFill>
                <a:latin typeface="Georgia"/>
              </a:rPr>
              <a:t>Zone orange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750100" y="2029967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EDD9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50100" y="2029967"/>
            <a:ext cx="86868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8A5F10"/>
                </a:solidFill>
                <a:latin typeface="Helvetica Neue"/>
              </a:rPr>
              <a:t>12 – 19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8634" y="2441448"/>
            <a:ext cx="295442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Fragilité modérée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8634" y="2926080"/>
            <a:ext cx="3000146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Programme d'accompagnement complet, 5 modules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Orientation MonPsy, médecine du travail ou service de santé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Techniques TCC, cohérence cardiaque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Plan de prévention des rechutes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21700" y="1783080"/>
            <a:ext cx="3503066" cy="3840480"/>
          </a:xfrm>
          <a:prstGeom prst="roundRect">
            <a:avLst>
              <a:gd name="adj" fmla="val 6000"/>
            </a:avLst>
          </a:prstGeom>
          <a:solidFill>
            <a:srgbClr val="F6E6E6"/>
          </a:solidFill>
          <a:ln w="11430">
            <a:solidFill>
              <a:srgbClr val="E8C3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96020" y="2011680"/>
            <a:ext cx="222290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8B2E2E"/>
                </a:solidFill>
                <a:latin typeface="Georgia"/>
              </a:rPr>
              <a:t>Zone rouge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527487" y="2029967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6350">
            <a:solidFill>
              <a:srgbClr val="E8C3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527487" y="2029967"/>
            <a:ext cx="86868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8B2E2E"/>
                </a:solidFill>
                <a:latin typeface="Helvetica Neue"/>
              </a:rPr>
              <a:t>20 – 36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96020" y="2441448"/>
            <a:ext cx="295442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Souffrance significative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6020" y="2926080"/>
            <a:ext cx="3000146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Triage clinique, 7 signaux d'urgence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Redirection vers un professionnel en présentiel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Numéros d'aide immédiate (3114, CMP)</a:t>
            </a:r>
          </a:p>
          <a:p>
            <a:pPr algn="l">
              <a:lnSpc>
                <a:spcPct val="108000"/>
              </a:lnSpc>
              <a:spcAft>
                <a:spcPts val="800"/>
              </a:spcAft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•  Programme partiel, en complément seulement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06 / 16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ACCOMPAGNEMENT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UN PROGRAMME, PAS SEULEMENT UN SCORE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Cinq modules d'éducation thérapeutique numérique.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783080"/>
            <a:ext cx="2065263" cy="38404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" y="1965960"/>
            <a:ext cx="1699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2F5F60"/>
                </a:solidFill>
                <a:latin typeface="Georgia"/>
              </a:rPr>
              <a:t>M1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2258568"/>
            <a:ext cx="1699503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30–40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096" y="2560320"/>
            <a:ext cx="1699503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Comprendre la santé mentale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" y="3566160"/>
            <a:ext cx="1699503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Bases neurobiologiques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Modèle eHEALS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Différences de genre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15071" y="1783080"/>
            <a:ext cx="2065263" cy="38404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16239" y="1965960"/>
            <a:ext cx="1699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2F5F60"/>
                </a:solidFill>
                <a:latin typeface="Georgia"/>
              </a:rPr>
              <a:t>M2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16239" y="2258568"/>
            <a:ext cx="1699503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40–60 min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6239" y="2560320"/>
            <a:ext cx="1699503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Techniques fondées sur la preuve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16239" y="3566160"/>
            <a:ext cx="1699503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Cohérence cardiaque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TCC, restructuration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Pleine conscience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Sommeil (TCC-I)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63215" y="1783080"/>
            <a:ext cx="2065263" cy="38404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264383" y="1965960"/>
            <a:ext cx="1699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2F5F60"/>
                </a:solidFill>
                <a:latin typeface="Georgia"/>
              </a:rPr>
              <a:t>M3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64383" y="2258568"/>
            <a:ext cx="1699503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20–30 min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64383" y="2560320"/>
            <a:ext cx="1699503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Outils numériques validés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64383" y="3566160"/>
            <a:ext cx="1699503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Critères qualité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Apps remboursées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Sources institutionnelles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1359" y="1783080"/>
            <a:ext cx="2065263" cy="38404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12527" y="1965960"/>
            <a:ext cx="1699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2F5F60"/>
                </a:solidFill>
                <a:latin typeface="Georgia"/>
              </a:rPr>
              <a:t>M4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12527" y="2258568"/>
            <a:ext cx="1699503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30–40 min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12527" y="2560320"/>
            <a:ext cx="1699503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Plan WRAP &amp; rechutes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12527" y="3566160"/>
            <a:ext cx="1699503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Signaux d'alarme précoces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WRAP en 6 étapes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Suivi long terme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559503" y="1783080"/>
            <a:ext cx="2065263" cy="3840480"/>
          </a:xfrm>
          <a:prstGeom prst="roundRect">
            <a:avLst>
              <a:gd name="adj" fmla="val 7000"/>
            </a:avLst>
          </a:prstGeom>
          <a:solidFill>
            <a:srgbClr val="FAFAF7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760671" y="1965960"/>
            <a:ext cx="1699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2F5F60"/>
                </a:solidFill>
                <a:latin typeface="Georgia"/>
              </a:rPr>
              <a:t>M5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60671" y="2258568"/>
            <a:ext cx="1699503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6B7280"/>
                </a:solidFill>
                <a:latin typeface="Helvetica Neue"/>
              </a:rPr>
              <a:t>20–25 min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60671" y="2560320"/>
            <a:ext cx="1699503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 i="0">
                <a:solidFill>
                  <a:srgbClr val="1F2937"/>
                </a:solidFill>
                <a:latin typeface="Helvetica Neue"/>
              </a:rPr>
              <a:t>Savoir demander de l'aide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760671" y="3566160"/>
            <a:ext cx="1699503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Lever les barrières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Déstigmatisation</a:t>
            </a:r>
          </a:p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0" i="0">
                <a:solidFill>
                  <a:srgbClr val="4B5563"/>
                </a:solidFill>
                <a:latin typeface="Helvetica Neue"/>
              </a:rPr>
              <a:t>•  Parcours de soins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571500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6B7280"/>
                </a:solidFill>
                <a:latin typeface="Helvetica Neue"/>
              </a:rPr>
              <a:t>Digital Mental Health Literacy. Fondé sur Kurki et al. (2021) · Fisher et al. (2026) · El Benny et al. (2021) · Zhang et al. (2021).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07 / 16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SÉCURITÉ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ZONE ROUGE, L'HUMAIN REPREND LA MAIN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300" b="0" i="0">
                <a:solidFill>
                  <a:srgbClr val="1F2937"/>
                </a:solidFill>
                <a:latin typeface="Georgia"/>
              </a:rPr>
              <a:t>En cas de souffrance grave, l'outil numérique seul est insuffisant.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783080"/>
            <a:ext cx="6126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Georgia"/>
              </a:rPr>
              <a:t>Sept signaux de triage clinique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21945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Pensées suicidaires ou automutilation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58968" y="22494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8B2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58968" y="22494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FFFFFF"/>
                </a:solidFill>
                <a:latin typeface="Helvetica Neue"/>
              </a:rPr>
              <a:t>IMMÉDIATE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26517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Incapacité de travail ou d'études &gt; 2 semaines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58968" y="27066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6E6E6"/>
          </a:solidFill>
          <a:ln w="12700">
            <a:solidFill>
              <a:srgbClr val="F6E6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58968" y="27066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8B2E2E"/>
                </a:solidFill>
                <a:latin typeface="Helvetica Neue"/>
              </a:rPr>
              <a:t>URGENTE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" y="31089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Déréalisation, dissociation, hallucinations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58968" y="31638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6E6E6"/>
          </a:solidFill>
          <a:ln w="12700">
            <a:solidFill>
              <a:srgbClr val="F6E6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58968" y="31638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8B2E2E"/>
                </a:solidFill>
                <a:latin typeface="Helvetica Neue"/>
              </a:rPr>
              <a:t>URGENTE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35661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Conduites à risque aggravées (alcool…)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58968" y="36210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 w="12700">
            <a:solidFill>
              <a:srgbClr val="FAF1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58968" y="36210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8A5F10"/>
                </a:solidFill>
                <a:latin typeface="Helvetica Neue"/>
              </a:rPr>
              <a:t>ÉLEVÉE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40233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Perte de poids ou refus alimentaire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58968" y="40782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 w="12700">
            <a:solidFill>
              <a:srgbClr val="FAF1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58968" y="40782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8A5F10"/>
                </a:solidFill>
                <a:latin typeface="Helvetica Neue"/>
              </a:rPr>
              <a:t>ÉLEVÉE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44805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Épuisement total malgré le repos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58968" y="45354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0E9DD"/>
          </a:solidFill>
          <a:ln w="12700">
            <a:solidFill>
              <a:srgbClr val="F0E9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58968" y="45354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4B5563"/>
                </a:solidFill>
                <a:latin typeface="Helvetica Neue"/>
              </a:rPr>
              <a:t>MODÉRÉE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4937760"/>
            <a:ext cx="4754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4B5563"/>
                </a:solidFill>
                <a:latin typeface="Helvetica Neue"/>
              </a:rPr>
              <a:t>Symptômes &gt; 4 semaines sans amélioration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58968" y="4992624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0E9DD"/>
          </a:solidFill>
          <a:ln w="12700">
            <a:solidFill>
              <a:srgbClr val="F0E9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58968" y="4992624"/>
            <a:ext cx="118872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i="0">
                <a:solidFill>
                  <a:srgbClr val="4B5563"/>
                </a:solidFill>
                <a:latin typeface="Helvetica Neue"/>
              </a:rPr>
              <a:t>MODÉRÉE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67728" y="1783080"/>
            <a:ext cx="46570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Georgia"/>
              </a:rPr>
              <a:t>Redirection vers le soin réel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967728" y="2194560"/>
            <a:ext cx="2246223" cy="731520"/>
          </a:xfrm>
          <a:prstGeom prst="roundRect">
            <a:avLst>
              <a:gd name="adj" fmla="val 10000"/>
            </a:avLst>
          </a:prstGeom>
          <a:solidFill>
            <a:srgbClr val="EAF2EC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0" y="2304288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B7555"/>
                </a:solidFill>
                <a:latin typeface="Georgia"/>
              </a:rPr>
              <a:t>3114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32320" y="2596896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4B5563"/>
                </a:solidFill>
                <a:latin typeface="Helvetica Neue"/>
              </a:rPr>
              <a:t>Numéro national, 24h/24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378543" y="2194560"/>
            <a:ext cx="2246223" cy="731520"/>
          </a:xfrm>
          <a:prstGeom prst="roundRect">
            <a:avLst>
              <a:gd name="adj" fmla="val 10000"/>
            </a:avLst>
          </a:prstGeom>
          <a:solidFill>
            <a:srgbClr val="EAF2EC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543135" y="2304288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B7555"/>
                </a:solidFill>
                <a:latin typeface="Georgia"/>
              </a:rPr>
              <a:t>CMP public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543135" y="2596896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4B5563"/>
                </a:solidFill>
                <a:latin typeface="Helvetica Neue"/>
              </a:rPr>
              <a:t>Consultations gratuites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967728" y="3035808"/>
            <a:ext cx="2246223" cy="731520"/>
          </a:xfrm>
          <a:prstGeom prst="roundRect">
            <a:avLst>
              <a:gd name="adj" fmla="val 10000"/>
            </a:avLst>
          </a:prstGeom>
          <a:solidFill>
            <a:srgbClr val="EAF2EC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132320" y="3145536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B7555"/>
                </a:solidFill>
                <a:latin typeface="Georgia"/>
              </a:rPr>
              <a:t>MonPsy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32320" y="3438144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4B5563"/>
                </a:solidFill>
                <a:latin typeface="Helvetica Neue"/>
              </a:rPr>
              <a:t>8 séances/an remboursées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378543" y="3035808"/>
            <a:ext cx="2246223" cy="731520"/>
          </a:xfrm>
          <a:prstGeom prst="roundRect">
            <a:avLst>
              <a:gd name="adj" fmla="val 10000"/>
            </a:avLst>
          </a:prstGeom>
          <a:solidFill>
            <a:srgbClr val="EAF2EC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543135" y="3145536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B7555"/>
                </a:solidFill>
                <a:latin typeface="Georgia"/>
              </a:rPr>
              <a:t>Médecine du travail ou SSU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543135" y="3438144"/>
            <a:ext cx="19719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4B5563"/>
                </a:solidFill>
                <a:latin typeface="Helvetica Neue"/>
              </a:rPr>
              <a:t>Référent du dispositif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967728" y="3977639"/>
            <a:ext cx="4657039" cy="1371600"/>
          </a:xfrm>
          <a:prstGeom prst="roundRect">
            <a:avLst>
              <a:gd name="adj" fmla="val 6000"/>
            </a:avLst>
          </a:prstGeom>
          <a:solidFill>
            <a:srgbClr val="F6E6E6"/>
          </a:solidFill>
          <a:ln w="9525">
            <a:solidFill>
              <a:srgbClr val="E8C3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96328" y="4160520"/>
            <a:ext cx="4199839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 i="0">
                <a:solidFill>
                  <a:srgbClr val="8B2E2E"/>
                </a:solidFill>
                <a:latin typeface="Helvetica Neue"/>
              </a:rPr>
              <a:t>La redirection vers un professionnel en présentiel est obligatoire avant tout programme. L'outil ne se substitue jamais au soin (Fisher et al., 2026).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08 / 16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C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VUE COLLECTIVE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76656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6B7280"/>
                </a:solidFill>
                <a:latin typeface="Helvetica Neue"/>
              </a:rPr>
              <a:t>CE QUE REÇOIT LA DIRECTION, LA SANTÉ AU TRAVAIL OU UNIVERSITAIRE, ET LES REPRÉSENTANTS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1057839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0" i="0">
                <a:solidFill>
                  <a:srgbClr val="1F2937"/>
                </a:solidFill>
                <a:latin typeface="Georgia"/>
              </a:rPr>
              <a:t>Suivi collectif d'une campagne.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783080"/>
            <a:ext cx="11057839" cy="4023360"/>
          </a:xfrm>
          <a:prstGeom prst="roundRect">
            <a:avLst>
              <a:gd name="adj" fmla="val 5000"/>
            </a:avLst>
          </a:prstGeom>
          <a:solidFill>
            <a:srgbClr val="FDFCF9"/>
          </a:solidFill>
          <a:ln w="9525">
            <a:solidFill>
              <a:srgbClr val="E5E2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201168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 i="0">
                <a:solidFill>
                  <a:srgbClr val="1F2937"/>
                </a:solidFill>
                <a:latin typeface="Georgia"/>
              </a:rPr>
              <a:t>Suivi collectif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242316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6B7280"/>
                </a:solidFill>
                <a:latin typeface="Helvetica Neue"/>
              </a:rPr>
              <a:t>Tous sites ou composantes · données de démonstration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07247" y="2057400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6B7280"/>
                </a:solidFill>
                <a:latin typeface="Helvetica Neue"/>
              </a:rPr>
              <a:t>1 247 réponses agrégées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2971800"/>
            <a:ext cx="11887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Humeur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075688" y="3063240"/>
            <a:ext cx="3108960" cy="118872"/>
          </a:xfrm>
          <a:prstGeom prst="roundRect">
            <a:avLst>
              <a:gd name="adj" fmla="val 50000"/>
            </a:avLst>
          </a:prstGeom>
          <a:solidFill>
            <a:srgbClr val="EC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075688" y="3063240"/>
            <a:ext cx="1709928" cy="118872"/>
          </a:xfrm>
          <a:prstGeom prst="roundRect">
            <a:avLst>
              <a:gd name="adj" fmla="val 50000"/>
            </a:avLst>
          </a:prstGeom>
          <a:solidFill>
            <a:srgbClr val="D69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367528" y="2953512"/>
            <a:ext cx="1005840" cy="310896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67528" y="2953512"/>
            <a:ext cx="100584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>
                <a:solidFill>
                  <a:srgbClr val="8A5F10"/>
                </a:solidFill>
                <a:latin typeface="Helvetica Neue"/>
              </a:rPr>
              <a:t>Vigilance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6968" y="3474720"/>
            <a:ext cx="11887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Anxiété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075688" y="3566160"/>
            <a:ext cx="3108960" cy="118872"/>
          </a:xfrm>
          <a:prstGeom prst="roundRect">
            <a:avLst>
              <a:gd name="adj" fmla="val 50000"/>
            </a:avLst>
          </a:prstGeom>
          <a:solidFill>
            <a:srgbClr val="EC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2075688" y="3566160"/>
            <a:ext cx="2238451" cy="118872"/>
          </a:xfrm>
          <a:prstGeom prst="roundRect">
            <a:avLst>
              <a:gd name="adj" fmla="val 50000"/>
            </a:avLst>
          </a:prstGeom>
          <a:solidFill>
            <a:srgbClr val="C4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367528" y="3456432"/>
            <a:ext cx="1005840" cy="310896"/>
          </a:xfrm>
          <a:prstGeom prst="roundRect">
            <a:avLst>
              <a:gd name="adj" fmla="val 50000"/>
            </a:avLst>
          </a:prstGeom>
          <a:solidFill>
            <a:srgbClr val="F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367528" y="3456432"/>
            <a:ext cx="100584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>
                <a:solidFill>
                  <a:srgbClr val="8B2E2E"/>
                </a:solidFill>
                <a:latin typeface="Helvetica Neue"/>
              </a:rPr>
              <a:t>À soutenir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" y="3977639"/>
            <a:ext cx="11887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Sommeil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75688" y="4069079"/>
            <a:ext cx="3108960" cy="118872"/>
          </a:xfrm>
          <a:prstGeom prst="roundRect">
            <a:avLst>
              <a:gd name="adj" fmla="val 50000"/>
            </a:avLst>
          </a:prstGeom>
          <a:solidFill>
            <a:srgbClr val="EC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2075688" y="4069079"/>
            <a:ext cx="1057046" cy="118872"/>
          </a:xfrm>
          <a:prstGeom prst="roundRect">
            <a:avLst>
              <a:gd name="adj" fmla="val 50000"/>
            </a:avLst>
          </a:prstGeom>
          <a:solidFill>
            <a:srgbClr val="5BA6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367528" y="3959352"/>
            <a:ext cx="1005840" cy="310896"/>
          </a:xfrm>
          <a:prstGeom prst="roundRect">
            <a:avLst>
              <a:gd name="adj" fmla="val 50000"/>
            </a:avLst>
          </a:prstGeom>
          <a:solidFill>
            <a:srgbClr val="EA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367528" y="3959352"/>
            <a:ext cx="100584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>
                <a:solidFill>
                  <a:srgbClr val="3B7555"/>
                </a:solidFill>
                <a:latin typeface="Helvetica Neue"/>
              </a:rPr>
              <a:t>Favorable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6968" y="4480559"/>
            <a:ext cx="11887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1F2937"/>
                </a:solidFill>
                <a:latin typeface="Helvetica Neue"/>
              </a:rPr>
              <a:t>Relations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075688" y="4571999"/>
            <a:ext cx="3108960" cy="118872"/>
          </a:xfrm>
          <a:prstGeom prst="roundRect">
            <a:avLst>
              <a:gd name="adj" fmla="val 50000"/>
            </a:avLst>
          </a:prstGeom>
          <a:solidFill>
            <a:srgbClr val="EC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075688" y="4571999"/>
            <a:ext cx="1803196" cy="118872"/>
          </a:xfrm>
          <a:prstGeom prst="roundRect">
            <a:avLst>
              <a:gd name="adj" fmla="val 50000"/>
            </a:avLst>
          </a:prstGeom>
          <a:solidFill>
            <a:srgbClr val="D69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367528" y="4462272"/>
            <a:ext cx="1005840" cy="310896"/>
          </a:xfrm>
          <a:prstGeom prst="roundRect">
            <a:avLst>
              <a:gd name="adj" fmla="val 50000"/>
            </a:avLst>
          </a:prstGeom>
          <a:solidFill>
            <a:srgbClr val="FAF1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367528" y="4462272"/>
            <a:ext cx="100584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 i="0">
                <a:solidFill>
                  <a:srgbClr val="8A5F10"/>
                </a:solidFill>
                <a:latin typeface="Helvetica Neue"/>
              </a:rPr>
              <a:t>Vigilance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424927" y="2240280"/>
            <a:ext cx="4199839" cy="3200400"/>
          </a:xfrm>
          <a:prstGeom prst="roundRect">
            <a:avLst>
              <a:gd name="adj" fmla="val 6000"/>
            </a:avLst>
          </a:prstGeom>
          <a:solidFill>
            <a:srgbClr val="EAF2EC"/>
          </a:solidFill>
          <a:ln w="9525">
            <a:solidFill>
              <a:srgbClr val="CFE2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699248" y="2423160"/>
            <a:ext cx="365119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0" i="0">
                <a:solidFill>
                  <a:srgbClr val="3B7555"/>
                </a:solidFill>
                <a:latin typeface="Georgia"/>
              </a:rPr>
              <a:t>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99248" y="3154680"/>
            <a:ext cx="365119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0" i="0">
                <a:solidFill>
                  <a:srgbClr val="4B5563"/>
                </a:solidFill>
                <a:latin typeface="Helvetica Neue"/>
              </a:rPr>
              <a:t>personnes souhaitent être accompagnées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99248" y="3657600"/>
            <a:ext cx="365119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1F2937"/>
                </a:solidFill>
                <a:latin typeface="Georgia"/>
              </a:rPr>
              <a:t>Vous ne savez pas qui ils sont.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99248" y="4069080"/>
            <a:ext cx="3651199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 i="0">
                <a:solidFill>
                  <a:srgbClr val="4B5563"/>
                </a:solidFill>
                <a:latin typeface="Helvetica Neue"/>
              </a:rPr>
              <a:t>Elles contacteront elles-mêmes le service compétent. L'outil ne transmet ni identité, ni réponses.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637215" y="6400800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0">
                <a:solidFill>
                  <a:srgbClr val="6B7280"/>
                </a:solidFill>
                <a:latin typeface="Helvetica Neue"/>
              </a:rPr>
              <a:t>09 / 16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