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DFCF9"/>
        </a:solidFill>
        <a:effectLst/>
      </p:bgPr>
    </p:bg>
    <p:spTree>
      <p:nvGrpSpPr>
        <p:cNvPr id="1" name=""/>
        <p:cNvGrpSpPr/>
        <p:nvPr/>
      </p:nvGrpSpPr>
      <p:grpSpPr/>
      <p:sp>
        <p:nvSpPr>
          <p:cNvPr id="2" name="TextBox 1"/>
          <p:cNvSpPr txBox="1"/>
          <p:nvPr/>
        </p:nvSpPr>
        <p:spPr>
          <a:xfrm>
            <a:off x="566928" y="457200"/>
            <a:ext cx="5486400" cy="457200"/>
          </a:xfrm>
          <a:prstGeom prst="rect">
            <a:avLst/>
          </a:prstGeom>
          <a:noFill/>
        </p:spPr>
        <p:txBody>
          <a:bodyPr wrap="square" anchor="t" lIns="0" rIns="0" tIns="0" bIns="0">
            <a:spAutoFit/>
          </a:bodyPr>
          <a:lstStyle/>
          <a:p>
            <a:pPr algn="l">
              <a:lnSpc>
                <a:spcPct val="100000"/>
              </a:lnSpc>
            </a:pPr>
            <a:r>
              <a:rPr sz="2600" b="0" i="0">
                <a:solidFill>
                  <a:srgbClr val="1F2937"/>
                </a:solidFill>
                <a:latin typeface="Georgia"/>
              </a:rPr>
              <a:t>Maniae</a:t>
            </a:r>
          </a:p>
        </p:txBody>
      </p:sp>
      <p:sp>
        <p:nvSpPr>
          <p:cNvPr id="3" name="Rounded Rectangle 2"/>
          <p:cNvSpPr/>
          <p:nvPr/>
        </p:nvSpPr>
        <p:spPr>
          <a:xfrm>
            <a:off x="9146743" y="475488"/>
            <a:ext cx="2478024" cy="384048"/>
          </a:xfrm>
          <a:prstGeom prst="roundRect">
            <a:avLst>
              <a:gd name="adj" fmla="val 50000"/>
            </a:avLst>
          </a:prstGeom>
          <a:solidFill>
            <a:srgbClr val="FFFFFF"/>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6743" y="475488"/>
            <a:ext cx="2478024" cy="384048"/>
          </a:xfrm>
          <a:prstGeom prst="rect">
            <a:avLst/>
          </a:prstGeom>
          <a:noFill/>
        </p:spPr>
        <p:txBody>
          <a:bodyPr wrap="square" anchor="ctr" lIns="0" rIns="0" tIns="0" bIns="0">
            <a:spAutoFit/>
          </a:bodyPr>
          <a:lstStyle/>
          <a:p>
            <a:pPr algn="ctr">
              <a:lnSpc>
                <a:spcPct val="100000"/>
              </a:lnSpc>
            </a:pPr>
            <a:r>
              <a:rPr sz="900" b="0" i="0">
                <a:solidFill>
                  <a:srgbClr val="6B7280"/>
                </a:solidFill>
                <a:latin typeface="Helvetica Neue"/>
              </a:rPr>
              <a:t>PRÉSENTATION À L'ÉTABLISSEMENT</a:t>
            </a:r>
          </a:p>
        </p:txBody>
      </p:sp>
      <p:sp>
        <p:nvSpPr>
          <p:cNvPr id="5" name="TextBox 4"/>
          <p:cNvSpPr txBox="1"/>
          <p:nvPr/>
        </p:nvSpPr>
        <p:spPr>
          <a:xfrm>
            <a:off x="566928" y="1965960"/>
            <a:ext cx="11057839" cy="1645920"/>
          </a:xfrm>
          <a:prstGeom prst="rect">
            <a:avLst/>
          </a:prstGeom>
          <a:noFill/>
        </p:spPr>
        <p:txBody>
          <a:bodyPr wrap="square" anchor="t" lIns="0" rIns="0" tIns="0" bIns="0">
            <a:spAutoFit/>
          </a:bodyPr>
          <a:lstStyle/>
          <a:p>
            <a:pPr algn="ctr">
              <a:lnSpc>
                <a:spcPct val="105000"/>
              </a:lnSpc>
            </a:pPr>
            <a:r>
              <a:rPr sz="3800" b="0" i="0">
                <a:solidFill>
                  <a:srgbClr val="1F2937"/>
                </a:solidFill>
                <a:latin typeface="Georgia"/>
              </a:rPr>
              <a:t>Le dépistage clinique de la santé mentale étudiante.</a:t>
            </a:r>
          </a:p>
        </p:txBody>
      </p:sp>
      <p:sp>
        <p:nvSpPr>
          <p:cNvPr id="6" name="Rounded Rectangle 5"/>
          <p:cNvSpPr/>
          <p:nvPr/>
        </p:nvSpPr>
        <p:spPr>
          <a:xfrm>
            <a:off x="1478127" y="3977639"/>
            <a:ext cx="2103120" cy="658368"/>
          </a:xfrm>
          <a:prstGeom prst="roundRect">
            <a:avLst>
              <a:gd name="adj" fmla="val 18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Oval 6"/>
          <p:cNvSpPr/>
          <p:nvPr/>
        </p:nvSpPr>
        <p:spPr>
          <a:xfrm>
            <a:off x="1734159" y="4224527"/>
            <a:ext cx="164592" cy="164592"/>
          </a:xfrm>
          <a:prstGeom prst="ellipse">
            <a:avLst/>
          </a:prstGeom>
          <a:solidFill>
            <a:srgbClr val="D69E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2026767" y="3977639"/>
            <a:ext cx="1463039" cy="658368"/>
          </a:xfrm>
          <a:prstGeom prst="rect">
            <a:avLst/>
          </a:prstGeom>
          <a:noFill/>
        </p:spPr>
        <p:txBody>
          <a:bodyPr wrap="square" anchor="ctr" lIns="0" rIns="0" tIns="0" bIns="0">
            <a:spAutoFit/>
          </a:bodyPr>
          <a:lstStyle/>
          <a:p>
            <a:pPr algn="l">
              <a:lnSpc>
                <a:spcPct val="100000"/>
              </a:lnSpc>
            </a:pPr>
            <a:r>
              <a:rPr sz="1300" b="0" i="0">
                <a:solidFill>
                  <a:srgbClr val="1F2937"/>
                </a:solidFill>
                <a:latin typeface="Helvetica Neue"/>
              </a:rPr>
              <a:t>Humeur</a:t>
            </a:r>
          </a:p>
        </p:txBody>
      </p:sp>
      <p:sp>
        <p:nvSpPr>
          <p:cNvPr id="9" name="Rounded Rectangle 8"/>
          <p:cNvSpPr/>
          <p:nvPr/>
        </p:nvSpPr>
        <p:spPr>
          <a:xfrm>
            <a:off x="3855567" y="3977639"/>
            <a:ext cx="2103120" cy="658368"/>
          </a:xfrm>
          <a:prstGeom prst="roundRect">
            <a:avLst>
              <a:gd name="adj" fmla="val 18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Oval 9"/>
          <p:cNvSpPr/>
          <p:nvPr/>
        </p:nvSpPr>
        <p:spPr>
          <a:xfrm>
            <a:off x="4111599" y="4224527"/>
            <a:ext cx="164592" cy="164592"/>
          </a:xfrm>
          <a:prstGeom prst="ellipse">
            <a:avLst/>
          </a:prstGeom>
          <a:solidFill>
            <a:srgbClr val="C446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404207" y="3977639"/>
            <a:ext cx="1463039" cy="658368"/>
          </a:xfrm>
          <a:prstGeom prst="rect">
            <a:avLst/>
          </a:prstGeom>
          <a:noFill/>
        </p:spPr>
        <p:txBody>
          <a:bodyPr wrap="square" anchor="ctr" lIns="0" rIns="0" tIns="0" bIns="0">
            <a:spAutoFit/>
          </a:bodyPr>
          <a:lstStyle/>
          <a:p>
            <a:pPr algn="l">
              <a:lnSpc>
                <a:spcPct val="100000"/>
              </a:lnSpc>
            </a:pPr>
            <a:r>
              <a:rPr sz="1300" b="0" i="0">
                <a:solidFill>
                  <a:srgbClr val="1F2937"/>
                </a:solidFill>
                <a:latin typeface="Helvetica Neue"/>
              </a:rPr>
              <a:t>Anxiété</a:t>
            </a:r>
          </a:p>
        </p:txBody>
      </p:sp>
      <p:sp>
        <p:nvSpPr>
          <p:cNvPr id="12" name="Rounded Rectangle 11"/>
          <p:cNvSpPr/>
          <p:nvPr/>
        </p:nvSpPr>
        <p:spPr>
          <a:xfrm>
            <a:off x="6233007" y="3977639"/>
            <a:ext cx="2103120" cy="658368"/>
          </a:xfrm>
          <a:prstGeom prst="roundRect">
            <a:avLst>
              <a:gd name="adj" fmla="val 18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6489039" y="4224527"/>
            <a:ext cx="164592" cy="164592"/>
          </a:xfrm>
          <a:prstGeom prst="ellipse">
            <a:avLst/>
          </a:prstGeom>
          <a:solidFill>
            <a:srgbClr val="5BA6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781647" y="3977639"/>
            <a:ext cx="1463039" cy="658368"/>
          </a:xfrm>
          <a:prstGeom prst="rect">
            <a:avLst/>
          </a:prstGeom>
          <a:noFill/>
        </p:spPr>
        <p:txBody>
          <a:bodyPr wrap="square" anchor="ctr" lIns="0" rIns="0" tIns="0" bIns="0">
            <a:spAutoFit/>
          </a:bodyPr>
          <a:lstStyle/>
          <a:p>
            <a:pPr algn="l">
              <a:lnSpc>
                <a:spcPct val="100000"/>
              </a:lnSpc>
            </a:pPr>
            <a:r>
              <a:rPr sz="1300" b="0" i="0">
                <a:solidFill>
                  <a:srgbClr val="1F2937"/>
                </a:solidFill>
                <a:latin typeface="Helvetica Neue"/>
              </a:rPr>
              <a:t>Sommeil</a:t>
            </a:r>
          </a:p>
        </p:txBody>
      </p:sp>
      <p:sp>
        <p:nvSpPr>
          <p:cNvPr id="15" name="Rounded Rectangle 14"/>
          <p:cNvSpPr/>
          <p:nvPr/>
        </p:nvSpPr>
        <p:spPr>
          <a:xfrm>
            <a:off x="8610447" y="3977639"/>
            <a:ext cx="2103120" cy="658368"/>
          </a:xfrm>
          <a:prstGeom prst="roundRect">
            <a:avLst>
              <a:gd name="adj" fmla="val 18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Oval 15"/>
          <p:cNvSpPr/>
          <p:nvPr/>
        </p:nvSpPr>
        <p:spPr>
          <a:xfrm>
            <a:off x="8866479" y="4224527"/>
            <a:ext cx="164592" cy="164592"/>
          </a:xfrm>
          <a:prstGeom prst="ellipse">
            <a:avLst/>
          </a:prstGeom>
          <a:solidFill>
            <a:srgbClr val="4B8A8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9159087" y="3977639"/>
            <a:ext cx="1463039" cy="658368"/>
          </a:xfrm>
          <a:prstGeom prst="rect">
            <a:avLst/>
          </a:prstGeom>
          <a:noFill/>
        </p:spPr>
        <p:txBody>
          <a:bodyPr wrap="square" anchor="ctr" lIns="0" rIns="0" tIns="0" bIns="0">
            <a:spAutoFit/>
          </a:bodyPr>
          <a:lstStyle/>
          <a:p>
            <a:pPr algn="l">
              <a:lnSpc>
                <a:spcPct val="100000"/>
              </a:lnSpc>
            </a:pPr>
            <a:r>
              <a:rPr sz="1300" b="0" i="0">
                <a:solidFill>
                  <a:srgbClr val="1F2937"/>
                </a:solidFill>
                <a:latin typeface="Helvetica Neue"/>
              </a:rPr>
              <a:t>Relations</a:t>
            </a:r>
          </a:p>
        </p:txBody>
      </p:sp>
      <p:sp>
        <p:nvSpPr>
          <p:cNvPr id="18" name="TextBox 17"/>
          <p:cNvSpPr txBox="1"/>
          <p:nvPr/>
        </p:nvSpPr>
        <p:spPr>
          <a:xfrm>
            <a:off x="566928" y="5806440"/>
            <a:ext cx="7315200" cy="274320"/>
          </a:xfrm>
          <a:prstGeom prst="rect">
            <a:avLst/>
          </a:prstGeom>
          <a:noFill/>
        </p:spPr>
        <p:txBody>
          <a:bodyPr wrap="square" anchor="t" lIns="0" rIns="0" tIns="0" bIns="0">
            <a:spAutoFit/>
          </a:bodyPr>
          <a:lstStyle/>
          <a:p>
            <a:pPr algn="l">
              <a:lnSpc>
                <a:spcPct val="100000"/>
              </a:lnSpc>
            </a:pPr>
            <a:r>
              <a:rPr sz="900" b="1" i="0">
                <a:solidFill>
                  <a:srgbClr val="6B7280"/>
                </a:solidFill>
                <a:latin typeface="Helvetica Neue"/>
              </a:rPr>
              <a:t>PRÉSENTÉ PAR</a:t>
            </a:r>
          </a:p>
        </p:txBody>
      </p:sp>
      <p:sp>
        <p:nvSpPr>
          <p:cNvPr id="19" name="TextBox 18"/>
          <p:cNvSpPr txBox="1"/>
          <p:nvPr/>
        </p:nvSpPr>
        <p:spPr>
          <a:xfrm>
            <a:off x="566928" y="6080760"/>
            <a:ext cx="8229600" cy="365760"/>
          </a:xfrm>
          <a:prstGeom prst="rect">
            <a:avLst/>
          </a:prstGeom>
          <a:noFill/>
        </p:spPr>
        <p:txBody>
          <a:bodyPr wrap="square" anchor="t" lIns="0" rIns="0" tIns="0" bIns="0">
            <a:spAutoFit/>
          </a:bodyPr>
          <a:lstStyle/>
          <a:p>
            <a:pPr algn="l">
              <a:lnSpc>
                <a:spcPct val="100000"/>
              </a:lnSpc>
            </a:pPr>
            <a:r>
              <a:rPr sz="1300" b="0" i="0">
                <a:solidFill>
                  <a:srgbClr val="1F2937"/>
                </a:solidFill>
                <a:latin typeface="Georgia"/>
              </a:rPr>
              <a:t>Docteur Hamida Chaouky      Docteur Laurent Betito      Victor Gondat</a:t>
            </a:r>
          </a:p>
        </p:txBody>
      </p:sp>
      <p:sp>
        <p:nvSpPr>
          <p:cNvPr id="20" name="TextBox 19"/>
          <p:cNvSpPr txBox="1"/>
          <p:nvPr/>
        </p:nvSpPr>
        <p:spPr>
          <a:xfrm>
            <a:off x="8881567" y="6080760"/>
            <a:ext cx="2743200" cy="365760"/>
          </a:xfrm>
          <a:prstGeom prst="rect">
            <a:avLst/>
          </a:prstGeom>
          <a:noFill/>
        </p:spPr>
        <p:txBody>
          <a:bodyPr wrap="square" anchor="t" lIns="0" rIns="0" tIns="0" bIns="0">
            <a:spAutoFit/>
          </a:bodyPr>
          <a:lstStyle/>
          <a:p>
            <a:pPr algn="r">
              <a:lnSpc>
                <a:spcPct val="100000"/>
              </a:lnSpc>
            </a:pPr>
            <a:r>
              <a:rPr sz="1000" b="0" i="0">
                <a:solidFill>
                  <a:srgbClr val="6B7280"/>
                </a:solidFill>
                <a:latin typeface="Helvetica Neue"/>
              </a:rPr>
              <a:t>Document confidentiel</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DFCF9"/>
        </a:solidFill>
        <a:effectLst/>
      </p:bgPr>
    </p:bg>
    <p:spTree>
      <p:nvGrpSpPr>
        <p:cNvPr id="1" name=""/>
        <p:cNvGrpSpPr/>
        <p:nvPr/>
      </p:nvGrpSpPr>
      <p:grpSpPr/>
      <p:sp>
        <p:nvSpPr>
          <p:cNvPr id="2" name="TextBox 1"/>
          <p:cNvSpPr txBox="1"/>
          <p:nvPr/>
        </p:nvSpPr>
        <p:spPr>
          <a:xfrm>
            <a:off x="566928" y="384048"/>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VUE COLLECTIVE</a:t>
            </a:r>
          </a:p>
        </p:txBody>
      </p:sp>
      <p:sp>
        <p:nvSpPr>
          <p:cNvPr id="3" name="TextBox 2"/>
          <p:cNvSpPr txBox="1"/>
          <p:nvPr/>
        </p:nvSpPr>
        <p:spPr>
          <a:xfrm>
            <a:off x="566928" y="676656"/>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COMPARAISON DANS LE TEMPS ET ENTRE COMPOSANTES</a:t>
            </a:r>
          </a:p>
        </p:txBody>
      </p:sp>
      <p:sp>
        <p:nvSpPr>
          <p:cNvPr id="4" name="TextBox 3"/>
          <p:cNvSpPr txBox="1"/>
          <p:nvPr/>
        </p:nvSpPr>
        <p:spPr>
          <a:xfrm>
            <a:off x="566928" y="932688"/>
            <a:ext cx="11057839" cy="868680"/>
          </a:xfrm>
          <a:prstGeom prst="rect">
            <a:avLst/>
          </a:prstGeom>
          <a:noFill/>
        </p:spPr>
        <p:txBody>
          <a:bodyPr wrap="square" anchor="t" lIns="0" rIns="0" tIns="0" bIns="0">
            <a:spAutoFit/>
          </a:bodyPr>
          <a:lstStyle/>
          <a:p>
            <a:pPr algn="l">
              <a:lnSpc>
                <a:spcPct val="105000"/>
              </a:lnSpc>
            </a:pPr>
            <a:r>
              <a:rPr sz="2400" b="0" i="0">
                <a:solidFill>
                  <a:srgbClr val="1F2937"/>
                </a:solidFill>
                <a:latin typeface="Georgia"/>
              </a:rPr>
              <a:t>Tendances collectives sur deux ans.</a:t>
            </a:r>
          </a:p>
        </p:txBody>
      </p:sp>
      <p:sp>
        <p:nvSpPr>
          <p:cNvPr id="5" name="Rounded Rectangle 4"/>
          <p:cNvSpPr/>
          <p:nvPr/>
        </p:nvSpPr>
        <p:spPr>
          <a:xfrm>
            <a:off x="566928" y="1874519"/>
            <a:ext cx="11057839" cy="704088"/>
          </a:xfrm>
          <a:prstGeom prst="roundRect">
            <a:avLst>
              <a:gd name="adj" fmla="val 10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86968" y="1874519"/>
            <a:ext cx="4572000" cy="704088"/>
          </a:xfrm>
          <a:prstGeom prst="rect">
            <a:avLst/>
          </a:prstGeom>
          <a:noFill/>
        </p:spPr>
        <p:txBody>
          <a:bodyPr wrap="square" anchor="ctr" lIns="0" rIns="0" tIns="0" bIns="0">
            <a:spAutoFit/>
          </a:bodyPr>
          <a:lstStyle/>
          <a:p>
            <a:pPr algn="l">
              <a:lnSpc>
                <a:spcPct val="100000"/>
              </a:lnSpc>
            </a:pPr>
            <a:r>
              <a:rPr sz="1500" b="0" i="0">
                <a:solidFill>
                  <a:srgbClr val="1F2937"/>
                </a:solidFill>
                <a:latin typeface="Georgia"/>
              </a:rPr>
              <a:t>Humeur</a:t>
            </a:r>
          </a:p>
        </p:txBody>
      </p:sp>
      <p:sp>
        <p:nvSpPr>
          <p:cNvPr id="7" name="TextBox 6"/>
          <p:cNvSpPr txBox="1"/>
          <p:nvPr/>
        </p:nvSpPr>
        <p:spPr>
          <a:xfrm>
            <a:off x="2670048" y="1874519"/>
            <a:ext cx="4572000" cy="704088"/>
          </a:xfrm>
          <a:prstGeom prst="rect">
            <a:avLst/>
          </a:prstGeom>
          <a:noFill/>
        </p:spPr>
        <p:txBody>
          <a:bodyPr wrap="square" anchor="ctr" lIns="0" rIns="0" tIns="0" bIns="0">
            <a:spAutoFit/>
          </a:bodyPr>
          <a:lstStyle/>
          <a:p>
            <a:pPr algn="l">
              <a:lnSpc>
                <a:spcPct val="100000"/>
              </a:lnSpc>
            </a:pPr>
            <a:r>
              <a:rPr sz="1050" b="0" i="0">
                <a:solidFill>
                  <a:srgbClr val="6B7280"/>
                </a:solidFill>
                <a:latin typeface="Helvetica Neue"/>
              </a:rPr>
              <a:t>détresse émotionnelle, moral</a:t>
            </a:r>
          </a:p>
        </p:txBody>
      </p:sp>
      <p:sp>
        <p:nvSpPr>
          <p:cNvPr id="8" name="TextBox 7"/>
          <p:cNvSpPr txBox="1"/>
          <p:nvPr/>
        </p:nvSpPr>
        <p:spPr>
          <a:xfrm>
            <a:off x="8332927" y="1874519"/>
            <a:ext cx="1737360" cy="704088"/>
          </a:xfrm>
          <a:prstGeom prst="rect">
            <a:avLst/>
          </a:prstGeom>
          <a:noFill/>
        </p:spPr>
        <p:txBody>
          <a:bodyPr wrap="square" anchor="ctr" lIns="0" rIns="0" tIns="0" bIns="0">
            <a:spAutoFit/>
          </a:bodyPr>
          <a:lstStyle/>
          <a:p>
            <a:pPr algn="r">
              <a:lnSpc>
                <a:spcPct val="100000"/>
              </a:lnSpc>
            </a:pPr>
            <a:r>
              <a:rPr sz="1100" b="0" i="0">
                <a:solidFill>
                  <a:srgbClr val="6B7280"/>
                </a:solidFill>
                <a:latin typeface="Helvetica Neue"/>
              </a:rPr>
              <a:t>stable</a:t>
            </a:r>
          </a:p>
        </p:txBody>
      </p:sp>
      <p:sp>
        <p:nvSpPr>
          <p:cNvPr id="9" name="Rounded Rectangle 8"/>
          <p:cNvSpPr/>
          <p:nvPr/>
        </p:nvSpPr>
        <p:spPr>
          <a:xfrm>
            <a:off x="10207447" y="2061971"/>
            <a:ext cx="1188720" cy="329184"/>
          </a:xfrm>
          <a:prstGeom prst="roundRect">
            <a:avLst>
              <a:gd name="adj" fmla="val 50000"/>
            </a:avLst>
          </a:prstGeom>
          <a:solidFill>
            <a:srgbClr val="FAF1D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207447" y="2061971"/>
            <a:ext cx="1188720" cy="329184"/>
          </a:xfrm>
          <a:prstGeom prst="rect">
            <a:avLst/>
          </a:prstGeom>
          <a:noFill/>
        </p:spPr>
        <p:txBody>
          <a:bodyPr wrap="square" anchor="ctr" lIns="0" rIns="0" tIns="0" bIns="0">
            <a:spAutoFit/>
          </a:bodyPr>
          <a:lstStyle/>
          <a:p>
            <a:pPr algn="ctr">
              <a:lnSpc>
                <a:spcPct val="100000"/>
              </a:lnSpc>
            </a:pPr>
            <a:r>
              <a:rPr sz="950" b="1" i="0">
                <a:solidFill>
                  <a:srgbClr val="8A5F10"/>
                </a:solidFill>
                <a:latin typeface="Helvetica Neue"/>
              </a:rPr>
              <a:t>Vigilance</a:t>
            </a:r>
          </a:p>
        </p:txBody>
      </p:sp>
      <p:sp>
        <p:nvSpPr>
          <p:cNvPr id="11" name="Rounded Rectangle 10"/>
          <p:cNvSpPr/>
          <p:nvPr/>
        </p:nvSpPr>
        <p:spPr>
          <a:xfrm>
            <a:off x="566928" y="2715768"/>
            <a:ext cx="11057839" cy="704088"/>
          </a:xfrm>
          <a:prstGeom prst="roundRect">
            <a:avLst>
              <a:gd name="adj" fmla="val 10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86968" y="2715768"/>
            <a:ext cx="4572000" cy="704088"/>
          </a:xfrm>
          <a:prstGeom prst="rect">
            <a:avLst/>
          </a:prstGeom>
          <a:noFill/>
        </p:spPr>
        <p:txBody>
          <a:bodyPr wrap="square" anchor="ctr" lIns="0" rIns="0" tIns="0" bIns="0">
            <a:spAutoFit/>
          </a:bodyPr>
          <a:lstStyle/>
          <a:p>
            <a:pPr algn="l">
              <a:lnSpc>
                <a:spcPct val="100000"/>
              </a:lnSpc>
            </a:pPr>
            <a:r>
              <a:rPr sz="1500" b="0" i="0">
                <a:solidFill>
                  <a:srgbClr val="1F2937"/>
                </a:solidFill>
                <a:latin typeface="Georgia"/>
              </a:rPr>
              <a:t>Anxiété</a:t>
            </a:r>
          </a:p>
        </p:txBody>
      </p:sp>
      <p:sp>
        <p:nvSpPr>
          <p:cNvPr id="13" name="TextBox 12"/>
          <p:cNvSpPr txBox="1"/>
          <p:nvPr/>
        </p:nvSpPr>
        <p:spPr>
          <a:xfrm>
            <a:off x="2670048" y="2715768"/>
            <a:ext cx="4572000" cy="704088"/>
          </a:xfrm>
          <a:prstGeom prst="rect">
            <a:avLst/>
          </a:prstGeom>
          <a:noFill/>
        </p:spPr>
        <p:txBody>
          <a:bodyPr wrap="square" anchor="ctr" lIns="0" rIns="0" tIns="0" bIns="0">
            <a:spAutoFit/>
          </a:bodyPr>
          <a:lstStyle/>
          <a:p>
            <a:pPr algn="l">
              <a:lnSpc>
                <a:spcPct val="100000"/>
              </a:lnSpc>
            </a:pPr>
            <a:r>
              <a:rPr sz="1050" b="0" i="0">
                <a:solidFill>
                  <a:srgbClr val="6B7280"/>
                </a:solidFill>
                <a:latin typeface="Helvetica Neue"/>
              </a:rPr>
              <a:t>hyper-vigilance, stress aigu</a:t>
            </a:r>
          </a:p>
        </p:txBody>
      </p:sp>
      <p:sp>
        <p:nvSpPr>
          <p:cNvPr id="14" name="TextBox 13"/>
          <p:cNvSpPr txBox="1"/>
          <p:nvPr/>
        </p:nvSpPr>
        <p:spPr>
          <a:xfrm>
            <a:off x="8332927" y="2715768"/>
            <a:ext cx="1737360" cy="704088"/>
          </a:xfrm>
          <a:prstGeom prst="rect">
            <a:avLst/>
          </a:prstGeom>
          <a:noFill/>
        </p:spPr>
        <p:txBody>
          <a:bodyPr wrap="square" anchor="ctr" lIns="0" rIns="0" tIns="0" bIns="0">
            <a:spAutoFit/>
          </a:bodyPr>
          <a:lstStyle/>
          <a:p>
            <a:pPr algn="r">
              <a:lnSpc>
                <a:spcPct val="100000"/>
              </a:lnSpc>
            </a:pPr>
            <a:r>
              <a:rPr sz="1100" b="0" i="0">
                <a:solidFill>
                  <a:srgbClr val="8B2E2E"/>
                </a:solidFill>
                <a:latin typeface="Helvetica Neue"/>
              </a:rPr>
              <a:t>↗ en hausse</a:t>
            </a:r>
          </a:p>
        </p:txBody>
      </p:sp>
      <p:sp>
        <p:nvSpPr>
          <p:cNvPr id="15" name="Rounded Rectangle 14"/>
          <p:cNvSpPr/>
          <p:nvPr/>
        </p:nvSpPr>
        <p:spPr>
          <a:xfrm>
            <a:off x="10207447" y="2903219"/>
            <a:ext cx="1188720" cy="329184"/>
          </a:xfrm>
          <a:prstGeom prst="roundRect">
            <a:avLst>
              <a:gd name="adj" fmla="val 50000"/>
            </a:avLst>
          </a:prstGeom>
          <a:solidFill>
            <a:srgbClr val="F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10207447" y="2903219"/>
            <a:ext cx="1188720" cy="329184"/>
          </a:xfrm>
          <a:prstGeom prst="rect">
            <a:avLst/>
          </a:prstGeom>
          <a:noFill/>
        </p:spPr>
        <p:txBody>
          <a:bodyPr wrap="square" anchor="ctr" lIns="0" rIns="0" tIns="0" bIns="0">
            <a:spAutoFit/>
          </a:bodyPr>
          <a:lstStyle/>
          <a:p>
            <a:pPr algn="ctr">
              <a:lnSpc>
                <a:spcPct val="100000"/>
              </a:lnSpc>
            </a:pPr>
            <a:r>
              <a:rPr sz="950" b="1" i="0">
                <a:solidFill>
                  <a:srgbClr val="8B2E2E"/>
                </a:solidFill>
                <a:latin typeface="Helvetica Neue"/>
              </a:rPr>
              <a:t>À soutenir</a:t>
            </a:r>
          </a:p>
        </p:txBody>
      </p:sp>
      <p:sp>
        <p:nvSpPr>
          <p:cNvPr id="17" name="Rounded Rectangle 16"/>
          <p:cNvSpPr/>
          <p:nvPr/>
        </p:nvSpPr>
        <p:spPr>
          <a:xfrm>
            <a:off x="566928" y="3557015"/>
            <a:ext cx="11057839" cy="704088"/>
          </a:xfrm>
          <a:prstGeom prst="roundRect">
            <a:avLst>
              <a:gd name="adj" fmla="val 10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86968" y="3557015"/>
            <a:ext cx="4572000" cy="704088"/>
          </a:xfrm>
          <a:prstGeom prst="rect">
            <a:avLst/>
          </a:prstGeom>
          <a:noFill/>
        </p:spPr>
        <p:txBody>
          <a:bodyPr wrap="square" anchor="ctr" lIns="0" rIns="0" tIns="0" bIns="0">
            <a:spAutoFit/>
          </a:bodyPr>
          <a:lstStyle/>
          <a:p>
            <a:pPr algn="l">
              <a:lnSpc>
                <a:spcPct val="100000"/>
              </a:lnSpc>
            </a:pPr>
            <a:r>
              <a:rPr sz="1500" b="0" i="0">
                <a:solidFill>
                  <a:srgbClr val="1F2937"/>
                </a:solidFill>
                <a:latin typeface="Georgia"/>
              </a:rPr>
              <a:t>Sommeil</a:t>
            </a:r>
          </a:p>
        </p:txBody>
      </p:sp>
      <p:sp>
        <p:nvSpPr>
          <p:cNvPr id="19" name="TextBox 18"/>
          <p:cNvSpPr txBox="1"/>
          <p:nvPr/>
        </p:nvSpPr>
        <p:spPr>
          <a:xfrm>
            <a:off x="2670048" y="3557015"/>
            <a:ext cx="4572000" cy="704088"/>
          </a:xfrm>
          <a:prstGeom prst="rect">
            <a:avLst/>
          </a:prstGeom>
          <a:noFill/>
        </p:spPr>
        <p:txBody>
          <a:bodyPr wrap="square" anchor="ctr" lIns="0" rIns="0" tIns="0" bIns="0">
            <a:spAutoFit/>
          </a:bodyPr>
          <a:lstStyle/>
          <a:p>
            <a:pPr algn="l">
              <a:lnSpc>
                <a:spcPct val="100000"/>
              </a:lnSpc>
            </a:pPr>
            <a:r>
              <a:rPr sz="1050" b="0" i="0">
                <a:solidFill>
                  <a:srgbClr val="6B7280"/>
                </a:solidFill>
                <a:latin typeface="Helvetica Neue"/>
              </a:rPr>
              <a:t>qualité du sommeil, fatigue</a:t>
            </a:r>
          </a:p>
        </p:txBody>
      </p:sp>
      <p:sp>
        <p:nvSpPr>
          <p:cNvPr id="20" name="TextBox 19"/>
          <p:cNvSpPr txBox="1"/>
          <p:nvPr/>
        </p:nvSpPr>
        <p:spPr>
          <a:xfrm>
            <a:off x="8332927" y="3557015"/>
            <a:ext cx="1737360" cy="704088"/>
          </a:xfrm>
          <a:prstGeom prst="rect">
            <a:avLst/>
          </a:prstGeom>
          <a:noFill/>
        </p:spPr>
        <p:txBody>
          <a:bodyPr wrap="square" anchor="ctr" lIns="0" rIns="0" tIns="0" bIns="0">
            <a:spAutoFit/>
          </a:bodyPr>
          <a:lstStyle/>
          <a:p>
            <a:pPr algn="r">
              <a:lnSpc>
                <a:spcPct val="100000"/>
              </a:lnSpc>
            </a:pPr>
            <a:r>
              <a:rPr sz="1100" b="0" i="0">
                <a:solidFill>
                  <a:srgbClr val="3B7555"/>
                </a:solidFill>
                <a:latin typeface="Helvetica Neue"/>
              </a:rPr>
              <a:t>↘ en baisse</a:t>
            </a:r>
          </a:p>
        </p:txBody>
      </p:sp>
      <p:sp>
        <p:nvSpPr>
          <p:cNvPr id="21" name="Rounded Rectangle 20"/>
          <p:cNvSpPr/>
          <p:nvPr/>
        </p:nvSpPr>
        <p:spPr>
          <a:xfrm>
            <a:off x="10207447" y="3744468"/>
            <a:ext cx="1188720" cy="329184"/>
          </a:xfrm>
          <a:prstGeom prst="roundRect">
            <a:avLst>
              <a:gd name="adj" fmla="val 50000"/>
            </a:avLst>
          </a:prstGeom>
          <a:solidFill>
            <a:srgbClr val="EAF2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10207447" y="3744468"/>
            <a:ext cx="1188720" cy="329184"/>
          </a:xfrm>
          <a:prstGeom prst="rect">
            <a:avLst/>
          </a:prstGeom>
          <a:noFill/>
        </p:spPr>
        <p:txBody>
          <a:bodyPr wrap="square" anchor="ctr" lIns="0" rIns="0" tIns="0" bIns="0">
            <a:spAutoFit/>
          </a:bodyPr>
          <a:lstStyle/>
          <a:p>
            <a:pPr algn="ctr">
              <a:lnSpc>
                <a:spcPct val="100000"/>
              </a:lnSpc>
            </a:pPr>
            <a:r>
              <a:rPr sz="950" b="1" i="0">
                <a:solidFill>
                  <a:srgbClr val="3B7555"/>
                </a:solidFill>
                <a:latin typeface="Helvetica Neue"/>
              </a:rPr>
              <a:t>Favorable</a:t>
            </a:r>
          </a:p>
        </p:txBody>
      </p:sp>
      <p:sp>
        <p:nvSpPr>
          <p:cNvPr id="23" name="Rounded Rectangle 22"/>
          <p:cNvSpPr/>
          <p:nvPr/>
        </p:nvSpPr>
        <p:spPr>
          <a:xfrm>
            <a:off x="566928" y="4398264"/>
            <a:ext cx="11057839" cy="704088"/>
          </a:xfrm>
          <a:prstGeom prst="roundRect">
            <a:avLst>
              <a:gd name="adj" fmla="val 10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86968" y="4398264"/>
            <a:ext cx="4572000" cy="704088"/>
          </a:xfrm>
          <a:prstGeom prst="rect">
            <a:avLst/>
          </a:prstGeom>
          <a:noFill/>
        </p:spPr>
        <p:txBody>
          <a:bodyPr wrap="square" anchor="ctr" lIns="0" rIns="0" tIns="0" bIns="0">
            <a:spAutoFit/>
          </a:bodyPr>
          <a:lstStyle/>
          <a:p>
            <a:pPr algn="l">
              <a:lnSpc>
                <a:spcPct val="100000"/>
              </a:lnSpc>
            </a:pPr>
            <a:r>
              <a:rPr sz="1500" b="0" i="0">
                <a:solidFill>
                  <a:srgbClr val="1F2937"/>
                </a:solidFill>
                <a:latin typeface="Georgia"/>
              </a:rPr>
              <a:t>Relations</a:t>
            </a:r>
          </a:p>
        </p:txBody>
      </p:sp>
      <p:sp>
        <p:nvSpPr>
          <p:cNvPr id="25" name="TextBox 24"/>
          <p:cNvSpPr txBox="1"/>
          <p:nvPr/>
        </p:nvSpPr>
        <p:spPr>
          <a:xfrm>
            <a:off x="2670048" y="4398264"/>
            <a:ext cx="4572000" cy="704088"/>
          </a:xfrm>
          <a:prstGeom prst="rect">
            <a:avLst/>
          </a:prstGeom>
          <a:noFill/>
        </p:spPr>
        <p:txBody>
          <a:bodyPr wrap="square" anchor="ctr" lIns="0" rIns="0" tIns="0" bIns="0">
            <a:spAutoFit/>
          </a:bodyPr>
          <a:lstStyle/>
          <a:p>
            <a:pPr algn="l">
              <a:lnSpc>
                <a:spcPct val="100000"/>
              </a:lnSpc>
            </a:pPr>
            <a:r>
              <a:rPr sz="1050" b="0" i="0">
                <a:solidFill>
                  <a:srgbClr val="6B7280"/>
                </a:solidFill>
                <a:latin typeface="Helvetica Neue"/>
              </a:rPr>
              <a:t>isolement, évitement</a:t>
            </a:r>
          </a:p>
        </p:txBody>
      </p:sp>
      <p:sp>
        <p:nvSpPr>
          <p:cNvPr id="26" name="TextBox 25"/>
          <p:cNvSpPr txBox="1"/>
          <p:nvPr/>
        </p:nvSpPr>
        <p:spPr>
          <a:xfrm>
            <a:off x="8332927" y="4398264"/>
            <a:ext cx="1737360" cy="704088"/>
          </a:xfrm>
          <a:prstGeom prst="rect">
            <a:avLst/>
          </a:prstGeom>
          <a:noFill/>
        </p:spPr>
        <p:txBody>
          <a:bodyPr wrap="square" anchor="ctr" lIns="0" rIns="0" tIns="0" bIns="0">
            <a:spAutoFit/>
          </a:bodyPr>
          <a:lstStyle/>
          <a:p>
            <a:pPr algn="r">
              <a:lnSpc>
                <a:spcPct val="100000"/>
              </a:lnSpc>
            </a:pPr>
            <a:r>
              <a:rPr sz="1100" b="0" i="0">
                <a:solidFill>
                  <a:srgbClr val="6B7280"/>
                </a:solidFill>
                <a:latin typeface="Helvetica Neue"/>
              </a:rPr>
              <a:t>stable</a:t>
            </a:r>
          </a:p>
        </p:txBody>
      </p:sp>
      <p:sp>
        <p:nvSpPr>
          <p:cNvPr id="27" name="Rounded Rectangle 26"/>
          <p:cNvSpPr/>
          <p:nvPr/>
        </p:nvSpPr>
        <p:spPr>
          <a:xfrm>
            <a:off x="10207447" y="4585716"/>
            <a:ext cx="1188720" cy="329184"/>
          </a:xfrm>
          <a:prstGeom prst="roundRect">
            <a:avLst>
              <a:gd name="adj" fmla="val 50000"/>
            </a:avLst>
          </a:prstGeom>
          <a:solidFill>
            <a:srgbClr val="FAF1D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10207447" y="4585716"/>
            <a:ext cx="1188720" cy="329184"/>
          </a:xfrm>
          <a:prstGeom prst="rect">
            <a:avLst/>
          </a:prstGeom>
          <a:noFill/>
        </p:spPr>
        <p:txBody>
          <a:bodyPr wrap="square" anchor="ctr" lIns="0" rIns="0" tIns="0" bIns="0">
            <a:spAutoFit/>
          </a:bodyPr>
          <a:lstStyle/>
          <a:p>
            <a:pPr algn="ctr">
              <a:lnSpc>
                <a:spcPct val="100000"/>
              </a:lnSpc>
            </a:pPr>
            <a:r>
              <a:rPr sz="950" b="1" i="0">
                <a:solidFill>
                  <a:srgbClr val="8A5F10"/>
                </a:solidFill>
                <a:latin typeface="Helvetica Neue"/>
              </a:rPr>
              <a:t>Vigilance</a:t>
            </a:r>
          </a:p>
        </p:txBody>
      </p:sp>
      <p:sp>
        <p:nvSpPr>
          <p:cNvPr id="29" name="TextBox 28"/>
          <p:cNvSpPr txBox="1"/>
          <p:nvPr/>
        </p:nvSpPr>
        <p:spPr>
          <a:xfrm>
            <a:off x="566928" y="5257799"/>
            <a:ext cx="11057839" cy="274320"/>
          </a:xfrm>
          <a:prstGeom prst="rect">
            <a:avLst/>
          </a:prstGeom>
          <a:noFill/>
        </p:spPr>
        <p:txBody>
          <a:bodyPr wrap="square" anchor="t" lIns="0" rIns="0" tIns="0" bIns="0">
            <a:spAutoFit/>
          </a:bodyPr>
          <a:lstStyle/>
          <a:p>
            <a:pPr algn="l">
              <a:lnSpc>
                <a:spcPct val="100000"/>
              </a:lnSpc>
            </a:pPr>
            <a:r>
              <a:rPr sz="950" b="0" i="0">
                <a:solidFill>
                  <a:srgbClr val="6B7280"/>
                </a:solidFill>
                <a:latin typeface="Helvetica Neue"/>
              </a:rPr>
              <a:t>Barres de gauche à droite : S1 2024 → S2 2025.</a:t>
            </a:r>
          </a:p>
        </p:txBody>
      </p:sp>
      <p:sp>
        <p:nvSpPr>
          <p:cNvPr id="30" name="TextBox 29"/>
          <p:cNvSpPr txBox="1"/>
          <p:nvPr/>
        </p:nvSpPr>
        <p:spPr>
          <a:xfrm>
            <a:off x="10637215" y="6400800"/>
            <a:ext cx="1097280" cy="274320"/>
          </a:xfrm>
          <a:prstGeom prst="rect">
            <a:avLst/>
          </a:prstGeom>
          <a:noFill/>
        </p:spPr>
        <p:txBody>
          <a:bodyPr wrap="square" anchor="t" lIns="0" rIns="0" tIns="0" bIns="0">
            <a:spAutoFit/>
          </a:bodyPr>
          <a:lstStyle/>
          <a:p>
            <a:pPr algn="r">
              <a:lnSpc>
                <a:spcPct val="100000"/>
              </a:lnSpc>
            </a:pPr>
            <a:r>
              <a:rPr sz="900" b="0" i="0">
                <a:solidFill>
                  <a:srgbClr val="6B7280"/>
                </a:solidFill>
                <a:latin typeface="Helvetica Neue"/>
              </a:rPr>
              <a:t>10 / 16</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DFCF9"/>
        </a:solidFill>
        <a:effectLst/>
      </p:bgPr>
    </p:bg>
    <p:spTree>
      <p:nvGrpSpPr>
        <p:cNvPr id="1" name=""/>
        <p:cNvGrpSpPr/>
        <p:nvPr/>
      </p:nvGrpSpPr>
      <p:grpSpPr/>
      <p:sp>
        <p:nvSpPr>
          <p:cNvPr id="2" name="TextBox 1"/>
          <p:cNvSpPr txBox="1"/>
          <p:nvPr/>
        </p:nvSpPr>
        <p:spPr>
          <a:xfrm>
            <a:off x="566928" y="384048"/>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ANONYMAT</a:t>
            </a:r>
          </a:p>
        </p:txBody>
      </p:sp>
      <p:sp>
        <p:nvSpPr>
          <p:cNvPr id="3" name="TextBox 2"/>
          <p:cNvSpPr txBox="1"/>
          <p:nvPr/>
        </p:nvSpPr>
        <p:spPr>
          <a:xfrm>
            <a:off x="566928" y="676656"/>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LE PACTE D'ANONYMAT</a:t>
            </a:r>
          </a:p>
        </p:txBody>
      </p:sp>
      <p:sp>
        <p:nvSpPr>
          <p:cNvPr id="4" name="TextBox 3"/>
          <p:cNvSpPr txBox="1"/>
          <p:nvPr/>
        </p:nvSpPr>
        <p:spPr>
          <a:xfrm>
            <a:off x="566928" y="932688"/>
            <a:ext cx="11057839" cy="868680"/>
          </a:xfrm>
          <a:prstGeom prst="rect">
            <a:avLst/>
          </a:prstGeom>
          <a:noFill/>
        </p:spPr>
        <p:txBody>
          <a:bodyPr wrap="square" anchor="t" lIns="0" rIns="0" tIns="0" bIns="0">
            <a:spAutoFit/>
          </a:bodyPr>
          <a:lstStyle/>
          <a:p>
            <a:pPr algn="l">
              <a:lnSpc>
                <a:spcPct val="105000"/>
              </a:lnSpc>
            </a:pPr>
            <a:r>
              <a:rPr sz="2400" b="0" i="0">
                <a:solidFill>
                  <a:srgbClr val="1F2937"/>
                </a:solidFill>
                <a:latin typeface="Georgia"/>
              </a:rPr>
              <a:t>L'anonymat conditionne la qualité de la donnée.</a:t>
            </a:r>
          </a:p>
        </p:txBody>
      </p:sp>
      <p:sp>
        <p:nvSpPr>
          <p:cNvPr id="5" name="TextBox 4"/>
          <p:cNvSpPr txBox="1"/>
          <p:nvPr/>
        </p:nvSpPr>
        <p:spPr>
          <a:xfrm>
            <a:off x="566928" y="1737360"/>
            <a:ext cx="11057839" cy="502920"/>
          </a:xfrm>
          <a:prstGeom prst="rect">
            <a:avLst/>
          </a:prstGeom>
          <a:noFill/>
        </p:spPr>
        <p:txBody>
          <a:bodyPr wrap="square" anchor="t" lIns="0" rIns="0" tIns="0" bIns="0">
            <a:spAutoFit/>
          </a:bodyPr>
          <a:lstStyle/>
          <a:p>
            <a:pPr algn="l">
              <a:lnSpc>
                <a:spcPct val="115000"/>
              </a:lnSpc>
            </a:pPr>
            <a:r>
              <a:rPr sz="1300" b="0" i="0">
                <a:solidFill>
                  <a:srgbClr val="4B5563"/>
                </a:solidFill>
                <a:latin typeface="Helvetica Neue"/>
              </a:rPr>
              <a:t>Le résultat individuel, le score et le programme restent privés, sur l'appareil de l'étudiant. L'établissement ne voit que des moyennes de groupe.</a:t>
            </a:r>
          </a:p>
        </p:txBody>
      </p:sp>
      <p:sp>
        <p:nvSpPr>
          <p:cNvPr id="6" name="Rounded Rectangle 5"/>
          <p:cNvSpPr/>
          <p:nvPr/>
        </p:nvSpPr>
        <p:spPr>
          <a:xfrm>
            <a:off x="566928" y="2560320"/>
            <a:ext cx="5528919" cy="3291840"/>
          </a:xfrm>
          <a:prstGeom prst="roundRect">
            <a:avLst>
              <a:gd name="adj" fmla="val 4000"/>
            </a:avLst>
          </a:prstGeom>
          <a:solidFill>
            <a:srgbClr val="EFF5F4"/>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6095847" y="2560320"/>
            <a:ext cx="5528919" cy="3291840"/>
          </a:xfrm>
          <a:prstGeom prst="roundRect">
            <a:avLst>
              <a:gd name="adj" fmla="val 4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86968" y="2788920"/>
            <a:ext cx="4888839" cy="274320"/>
          </a:xfrm>
          <a:prstGeom prst="rect">
            <a:avLst/>
          </a:prstGeom>
          <a:noFill/>
        </p:spPr>
        <p:txBody>
          <a:bodyPr wrap="square" anchor="t" lIns="0" rIns="0" tIns="0" bIns="0">
            <a:spAutoFit/>
          </a:bodyPr>
          <a:lstStyle/>
          <a:p>
            <a:pPr algn="l">
              <a:lnSpc>
                <a:spcPct val="100000"/>
              </a:lnSpc>
            </a:pPr>
            <a:r>
              <a:rPr sz="1100" b="1" i="0">
                <a:solidFill>
                  <a:srgbClr val="2F5F60"/>
                </a:solidFill>
                <a:latin typeface="Helvetica Neue"/>
              </a:rPr>
              <a:t>✓  CE QUE VOUS VOYEZ</a:t>
            </a:r>
          </a:p>
        </p:txBody>
      </p:sp>
      <p:sp>
        <p:nvSpPr>
          <p:cNvPr id="9" name="TextBox 8"/>
          <p:cNvSpPr txBox="1"/>
          <p:nvPr/>
        </p:nvSpPr>
        <p:spPr>
          <a:xfrm>
            <a:off x="886968" y="3108960"/>
            <a:ext cx="4888839" cy="457200"/>
          </a:xfrm>
          <a:prstGeom prst="rect">
            <a:avLst/>
          </a:prstGeom>
          <a:noFill/>
        </p:spPr>
        <p:txBody>
          <a:bodyPr wrap="square" anchor="t" lIns="0" rIns="0" tIns="0" bIns="0">
            <a:spAutoFit/>
          </a:bodyPr>
          <a:lstStyle/>
          <a:p>
            <a:pPr algn="l">
              <a:lnSpc>
                <a:spcPct val="105000"/>
              </a:lnSpc>
            </a:pPr>
            <a:r>
              <a:rPr sz="1500" b="0" i="0">
                <a:solidFill>
                  <a:srgbClr val="1F2937"/>
                </a:solidFill>
                <a:latin typeface="Georgia"/>
              </a:rPr>
              <a:t>Des moyennes de groupe, à partir de 5 personnes.</a:t>
            </a:r>
          </a:p>
        </p:txBody>
      </p:sp>
      <p:sp>
        <p:nvSpPr>
          <p:cNvPr id="10" name="TextBox 9"/>
          <p:cNvSpPr txBox="1"/>
          <p:nvPr/>
        </p:nvSpPr>
        <p:spPr>
          <a:xfrm>
            <a:off x="886968" y="3840480"/>
            <a:ext cx="4888839" cy="1828800"/>
          </a:xfrm>
          <a:prstGeom prst="rect">
            <a:avLst/>
          </a:prstGeom>
          <a:noFill/>
        </p:spPr>
        <p:txBody>
          <a:bodyPr wrap="square" anchor="t" lIns="0" rIns="0" tIns="0" bIns="0">
            <a:spAutoFit/>
          </a:bodyPr>
          <a:lstStyle/>
          <a:p>
            <a:pPr algn="l">
              <a:lnSpc>
                <a:spcPct val="110000"/>
              </a:lnSpc>
              <a:spcAft>
                <a:spcPts val="800"/>
              </a:spcAft>
            </a:pPr>
            <a:r>
              <a:rPr sz="1200" b="0" i="0">
                <a:solidFill>
                  <a:srgbClr val="4B5563"/>
                </a:solidFill>
                <a:latin typeface="Helvetica Neue"/>
              </a:rPr>
              <a:t>✓  Le climat global, par composante, par niveau</a:t>
            </a:r>
          </a:p>
          <a:p>
            <a:pPr algn="l">
              <a:lnSpc>
                <a:spcPct val="110000"/>
              </a:lnSpc>
              <a:spcAft>
                <a:spcPts val="800"/>
              </a:spcAft>
            </a:pPr>
            <a:r>
              <a:rPr sz="1200" b="0" i="0">
                <a:solidFill>
                  <a:srgbClr val="4B5563"/>
                </a:solidFill>
                <a:latin typeface="Helvetica Neue"/>
              </a:rPr>
              <a:t>✓  L'évolution semestre par semestre</a:t>
            </a:r>
          </a:p>
          <a:p>
            <a:pPr algn="l">
              <a:lnSpc>
                <a:spcPct val="110000"/>
              </a:lnSpc>
              <a:spcAft>
                <a:spcPts val="800"/>
              </a:spcAft>
            </a:pPr>
            <a:r>
              <a:rPr sz="1200" b="0" i="0">
                <a:solidFill>
                  <a:srgbClr val="4B5563"/>
                </a:solidFill>
                <a:latin typeface="Helvetica Neue"/>
              </a:rPr>
              <a:t>✓  Le compteur de demandes d'accompagnement</a:t>
            </a:r>
          </a:p>
          <a:p>
            <a:pPr algn="l">
              <a:lnSpc>
                <a:spcPct val="110000"/>
              </a:lnSpc>
              <a:spcAft>
                <a:spcPts val="800"/>
              </a:spcAft>
            </a:pPr>
            <a:r>
              <a:rPr sz="1200" b="0" i="0">
                <a:solidFill>
                  <a:srgbClr val="4B5563"/>
                </a:solidFill>
                <a:latin typeface="Helvetica Neue"/>
              </a:rPr>
              <a:t>✓  Le rapport validé par le service de santé</a:t>
            </a:r>
          </a:p>
        </p:txBody>
      </p:sp>
      <p:sp>
        <p:nvSpPr>
          <p:cNvPr id="11" name="TextBox 10"/>
          <p:cNvSpPr txBox="1"/>
          <p:nvPr/>
        </p:nvSpPr>
        <p:spPr>
          <a:xfrm>
            <a:off x="6415887" y="2788920"/>
            <a:ext cx="4888839" cy="274320"/>
          </a:xfrm>
          <a:prstGeom prst="rect">
            <a:avLst/>
          </a:prstGeom>
          <a:noFill/>
        </p:spPr>
        <p:txBody>
          <a:bodyPr wrap="square" anchor="t" lIns="0" rIns="0" tIns="0" bIns="0">
            <a:spAutoFit/>
          </a:bodyPr>
          <a:lstStyle/>
          <a:p>
            <a:pPr algn="l">
              <a:lnSpc>
                <a:spcPct val="100000"/>
              </a:lnSpc>
            </a:pPr>
            <a:r>
              <a:rPr sz="1100" b="1" i="0">
                <a:solidFill>
                  <a:srgbClr val="8B2E2E"/>
                </a:solidFill>
                <a:latin typeface="Helvetica Neue"/>
              </a:rPr>
              <a:t>✕  CE QUE VOUS NE VERREZ JAMAIS</a:t>
            </a:r>
          </a:p>
        </p:txBody>
      </p:sp>
      <p:sp>
        <p:nvSpPr>
          <p:cNvPr id="12" name="TextBox 11"/>
          <p:cNvSpPr txBox="1"/>
          <p:nvPr/>
        </p:nvSpPr>
        <p:spPr>
          <a:xfrm>
            <a:off x="6415887" y="3108960"/>
            <a:ext cx="4888839" cy="457200"/>
          </a:xfrm>
          <a:prstGeom prst="rect">
            <a:avLst/>
          </a:prstGeom>
          <a:noFill/>
        </p:spPr>
        <p:txBody>
          <a:bodyPr wrap="square" anchor="t" lIns="0" rIns="0" tIns="0" bIns="0">
            <a:spAutoFit/>
          </a:bodyPr>
          <a:lstStyle/>
          <a:p>
            <a:pPr algn="l">
              <a:lnSpc>
                <a:spcPct val="100000"/>
              </a:lnSpc>
            </a:pPr>
            <a:r>
              <a:rPr sz="1500" b="0" i="0">
                <a:solidFill>
                  <a:srgbClr val="1F2937"/>
                </a:solidFill>
                <a:latin typeface="Georgia"/>
              </a:rPr>
              <a:t>Aucun résultat individuel.</a:t>
            </a:r>
          </a:p>
        </p:txBody>
      </p:sp>
      <p:sp>
        <p:nvSpPr>
          <p:cNvPr id="13" name="TextBox 12"/>
          <p:cNvSpPr txBox="1"/>
          <p:nvPr/>
        </p:nvSpPr>
        <p:spPr>
          <a:xfrm>
            <a:off x="6415887" y="3840480"/>
            <a:ext cx="4888839" cy="1828800"/>
          </a:xfrm>
          <a:prstGeom prst="rect">
            <a:avLst/>
          </a:prstGeom>
          <a:noFill/>
        </p:spPr>
        <p:txBody>
          <a:bodyPr wrap="square" anchor="t" lIns="0" rIns="0" tIns="0" bIns="0">
            <a:spAutoFit/>
          </a:bodyPr>
          <a:lstStyle/>
          <a:p>
            <a:pPr algn="l">
              <a:lnSpc>
                <a:spcPct val="110000"/>
              </a:lnSpc>
              <a:spcAft>
                <a:spcPts val="800"/>
              </a:spcAft>
            </a:pPr>
            <a:r>
              <a:rPr sz="1200" b="0" i="0">
                <a:solidFill>
                  <a:srgbClr val="4B5563"/>
                </a:solidFill>
                <a:latin typeface="Helvetica Neue"/>
              </a:rPr>
              <a:t>✕  Nom, date de naissance, email, numéro étudiant</a:t>
            </a:r>
          </a:p>
          <a:p>
            <a:pPr algn="l">
              <a:lnSpc>
                <a:spcPct val="110000"/>
              </a:lnSpc>
              <a:spcAft>
                <a:spcPts val="800"/>
              </a:spcAft>
            </a:pPr>
            <a:r>
              <a:rPr sz="1200" b="0" i="0">
                <a:solidFill>
                  <a:srgbClr val="4B5563"/>
                </a:solidFill>
                <a:latin typeface="Helvetica Neue"/>
              </a:rPr>
              <a:t>✕  Un score individuel, une équipe nominative</a:t>
            </a:r>
          </a:p>
          <a:p>
            <a:pPr algn="l">
              <a:lnSpc>
                <a:spcPct val="110000"/>
              </a:lnSpc>
              <a:spcAft>
                <a:spcPts val="800"/>
              </a:spcAft>
            </a:pPr>
            <a:r>
              <a:rPr sz="1200" b="0" i="0">
                <a:solidFill>
                  <a:srgbClr val="4B5563"/>
                </a:solidFill>
                <a:latin typeface="Helvetica Neue"/>
              </a:rPr>
              <a:t>✕  Les groupes de moins de 5 personnes</a:t>
            </a:r>
          </a:p>
          <a:p>
            <a:pPr algn="l">
              <a:lnSpc>
                <a:spcPct val="110000"/>
              </a:lnSpc>
              <a:spcAft>
                <a:spcPts val="800"/>
              </a:spcAft>
            </a:pPr>
            <a:r>
              <a:rPr sz="1200" b="0" i="0">
                <a:solidFill>
                  <a:srgbClr val="4B5563"/>
                </a:solidFill>
                <a:latin typeface="Helvetica Neue"/>
              </a:rPr>
              <a:t>✕  Le lien entre une demande de contact et un score</a:t>
            </a:r>
          </a:p>
        </p:txBody>
      </p:sp>
      <p:sp>
        <p:nvSpPr>
          <p:cNvPr id="14" name="TextBox 13"/>
          <p:cNvSpPr txBox="1"/>
          <p:nvPr/>
        </p:nvSpPr>
        <p:spPr>
          <a:xfrm>
            <a:off x="10637215" y="6400800"/>
            <a:ext cx="1097280" cy="274320"/>
          </a:xfrm>
          <a:prstGeom prst="rect">
            <a:avLst/>
          </a:prstGeom>
          <a:noFill/>
        </p:spPr>
        <p:txBody>
          <a:bodyPr wrap="square" anchor="t" lIns="0" rIns="0" tIns="0" bIns="0">
            <a:spAutoFit/>
          </a:bodyPr>
          <a:lstStyle/>
          <a:p>
            <a:pPr algn="r">
              <a:lnSpc>
                <a:spcPct val="100000"/>
              </a:lnSpc>
            </a:pPr>
            <a:r>
              <a:rPr sz="900" b="0" i="0">
                <a:solidFill>
                  <a:srgbClr val="6B7280"/>
                </a:solidFill>
                <a:latin typeface="Helvetica Neue"/>
              </a:rPr>
              <a:t>11 / 16</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DFCF9"/>
        </a:solidFill>
        <a:effectLst/>
      </p:bgPr>
    </p:bg>
    <p:spTree>
      <p:nvGrpSpPr>
        <p:cNvPr id="1" name=""/>
        <p:cNvGrpSpPr/>
        <p:nvPr/>
      </p:nvGrpSpPr>
      <p:grpSpPr/>
      <p:sp>
        <p:nvSpPr>
          <p:cNvPr id="2" name="TextBox 1"/>
          <p:cNvSpPr txBox="1"/>
          <p:nvPr/>
        </p:nvSpPr>
        <p:spPr>
          <a:xfrm>
            <a:off x="566928" y="384048"/>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ADHÉSION</a:t>
            </a:r>
          </a:p>
        </p:txBody>
      </p:sp>
      <p:sp>
        <p:nvSpPr>
          <p:cNvPr id="3" name="TextBox 2"/>
          <p:cNvSpPr txBox="1"/>
          <p:nvPr/>
        </p:nvSpPr>
        <p:spPr>
          <a:xfrm>
            <a:off x="566928" y="676656"/>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POURQUOI LES ÉTUDIANTS RÉPONDENT</a:t>
            </a:r>
          </a:p>
        </p:txBody>
      </p:sp>
      <p:sp>
        <p:nvSpPr>
          <p:cNvPr id="4" name="TextBox 3"/>
          <p:cNvSpPr txBox="1"/>
          <p:nvPr/>
        </p:nvSpPr>
        <p:spPr>
          <a:xfrm>
            <a:off x="566928" y="932688"/>
            <a:ext cx="11057839" cy="868680"/>
          </a:xfrm>
          <a:prstGeom prst="rect">
            <a:avLst/>
          </a:prstGeom>
          <a:noFill/>
        </p:spPr>
        <p:txBody>
          <a:bodyPr wrap="square" anchor="t" lIns="0" rIns="0" tIns="0" bIns="0">
            <a:spAutoFit/>
          </a:bodyPr>
          <a:lstStyle/>
          <a:p>
            <a:pPr algn="l">
              <a:lnSpc>
                <a:spcPct val="105000"/>
              </a:lnSpc>
            </a:pPr>
            <a:r>
              <a:rPr sz="2400" b="0" i="0">
                <a:solidFill>
                  <a:srgbClr val="1F2937"/>
                </a:solidFill>
                <a:latin typeface="Georgia"/>
              </a:rPr>
              <a:t>Le taux de réponse conditionne la valeur de la mesure.</a:t>
            </a:r>
          </a:p>
        </p:txBody>
      </p:sp>
      <p:sp>
        <p:nvSpPr>
          <p:cNvPr id="5" name="Rounded Rectangle 4"/>
          <p:cNvSpPr/>
          <p:nvPr/>
        </p:nvSpPr>
        <p:spPr>
          <a:xfrm>
            <a:off x="566928" y="1965960"/>
            <a:ext cx="3503066" cy="3566160"/>
          </a:xfrm>
          <a:prstGeom prst="roundRect">
            <a:avLst>
              <a:gd name="adj" fmla="val 6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59536" y="2240280"/>
            <a:ext cx="2954426" cy="274320"/>
          </a:xfrm>
          <a:prstGeom prst="rect">
            <a:avLst/>
          </a:prstGeom>
          <a:noFill/>
        </p:spPr>
        <p:txBody>
          <a:bodyPr wrap="square" anchor="t" lIns="0" rIns="0" tIns="0" bIns="0">
            <a:spAutoFit/>
          </a:bodyPr>
          <a:lstStyle/>
          <a:p>
            <a:pPr algn="l">
              <a:lnSpc>
                <a:spcPct val="100000"/>
              </a:lnSpc>
            </a:pPr>
            <a:r>
              <a:rPr sz="1100" b="1" i="0">
                <a:solidFill>
                  <a:srgbClr val="2F5F60"/>
                </a:solidFill>
                <a:latin typeface="Helvetica Neue"/>
              </a:rPr>
              <a:t>01</a:t>
            </a:r>
          </a:p>
        </p:txBody>
      </p:sp>
      <p:sp>
        <p:nvSpPr>
          <p:cNvPr id="7" name="TextBox 6"/>
          <p:cNvSpPr txBox="1"/>
          <p:nvPr/>
        </p:nvSpPr>
        <p:spPr>
          <a:xfrm>
            <a:off x="859536" y="2560320"/>
            <a:ext cx="2954426" cy="1005840"/>
          </a:xfrm>
          <a:prstGeom prst="rect">
            <a:avLst/>
          </a:prstGeom>
          <a:noFill/>
        </p:spPr>
        <p:txBody>
          <a:bodyPr wrap="square" anchor="t" lIns="0" rIns="0" tIns="0" bIns="0">
            <a:spAutoFit/>
          </a:bodyPr>
          <a:lstStyle/>
          <a:p>
            <a:pPr algn="l">
              <a:lnSpc>
                <a:spcPct val="110000"/>
              </a:lnSpc>
            </a:pPr>
            <a:r>
              <a:rPr sz="1600" b="0" i="0">
                <a:solidFill>
                  <a:srgbClr val="1F2937"/>
                </a:solidFill>
                <a:latin typeface="Georgia"/>
              </a:rPr>
              <a:t>Co-construction avec les élus étudiants et le service de santé</a:t>
            </a:r>
          </a:p>
        </p:txBody>
      </p:sp>
      <p:sp>
        <p:nvSpPr>
          <p:cNvPr id="8" name="TextBox 7"/>
          <p:cNvSpPr txBox="1"/>
          <p:nvPr/>
        </p:nvSpPr>
        <p:spPr>
          <a:xfrm>
            <a:off x="859536" y="3657600"/>
            <a:ext cx="2954426" cy="1463040"/>
          </a:xfrm>
          <a:prstGeom prst="rect">
            <a:avLst/>
          </a:prstGeom>
          <a:noFill/>
        </p:spPr>
        <p:txBody>
          <a:bodyPr wrap="square" anchor="t" lIns="0" rIns="0" tIns="0" bIns="0">
            <a:spAutoFit/>
          </a:bodyPr>
          <a:lstStyle/>
          <a:p>
            <a:pPr algn="l">
              <a:lnSpc>
                <a:spcPct val="120000"/>
              </a:lnSpc>
            </a:pPr>
            <a:r>
              <a:rPr sz="1250" b="0" i="0">
                <a:solidFill>
                  <a:srgbClr val="4B5563"/>
                </a:solidFill>
                <a:latin typeface="Helvetica Neue"/>
              </a:rPr>
              <a:t>Accord des instances avant lancement. Les élus peuvent consulter à tout moment ce qui a été vu et exporté.</a:t>
            </a:r>
          </a:p>
        </p:txBody>
      </p:sp>
      <p:sp>
        <p:nvSpPr>
          <p:cNvPr id="9" name="Rounded Rectangle 8"/>
          <p:cNvSpPr/>
          <p:nvPr/>
        </p:nvSpPr>
        <p:spPr>
          <a:xfrm>
            <a:off x="4344314" y="1965960"/>
            <a:ext cx="3503066" cy="3566160"/>
          </a:xfrm>
          <a:prstGeom prst="roundRect">
            <a:avLst>
              <a:gd name="adj" fmla="val 6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636922" y="2240280"/>
            <a:ext cx="2954426" cy="274320"/>
          </a:xfrm>
          <a:prstGeom prst="rect">
            <a:avLst/>
          </a:prstGeom>
          <a:noFill/>
        </p:spPr>
        <p:txBody>
          <a:bodyPr wrap="square" anchor="t" lIns="0" rIns="0" tIns="0" bIns="0">
            <a:spAutoFit/>
          </a:bodyPr>
          <a:lstStyle/>
          <a:p>
            <a:pPr algn="l">
              <a:lnSpc>
                <a:spcPct val="100000"/>
              </a:lnSpc>
            </a:pPr>
            <a:r>
              <a:rPr sz="1100" b="1" i="0">
                <a:solidFill>
                  <a:srgbClr val="2F5F60"/>
                </a:solidFill>
                <a:latin typeface="Helvetica Neue"/>
              </a:rPr>
              <a:t>02</a:t>
            </a:r>
          </a:p>
        </p:txBody>
      </p:sp>
      <p:sp>
        <p:nvSpPr>
          <p:cNvPr id="11" name="TextBox 10"/>
          <p:cNvSpPr txBox="1"/>
          <p:nvPr/>
        </p:nvSpPr>
        <p:spPr>
          <a:xfrm>
            <a:off x="4636922" y="2560320"/>
            <a:ext cx="2954426" cy="1005840"/>
          </a:xfrm>
          <a:prstGeom prst="rect">
            <a:avLst/>
          </a:prstGeom>
          <a:noFill/>
        </p:spPr>
        <p:txBody>
          <a:bodyPr wrap="square" anchor="t" lIns="0" rIns="0" tIns="0" bIns="0">
            <a:spAutoFit/>
          </a:bodyPr>
          <a:lstStyle/>
          <a:p>
            <a:pPr algn="l">
              <a:lnSpc>
                <a:spcPct val="110000"/>
              </a:lnSpc>
            </a:pPr>
            <a:r>
              <a:rPr sz="1600" b="0" i="0">
                <a:solidFill>
                  <a:srgbClr val="1F2937"/>
                </a:solidFill>
                <a:latin typeface="Georgia"/>
              </a:rPr>
              <a:t>Aucune donnée d'identité</a:t>
            </a:r>
          </a:p>
        </p:txBody>
      </p:sp>
      <p:sp>
        <p:nvSpPr>
          <p:cNvPr id="12" name="TextBox 11"/>
          <p:cNvSpPr txBox="1"/>
          <p:nvPr/>
        </p:nvSpPr>
        <p:spPr>
          <a:xfrm>
            <a:off x="4636922" y="3657600"/>
            <a:ext cx="2954426" cy="1463040"/>
          </a:xfrm>
          <a:prstGeom prst="rect">
            <a:avLst/>
          </a:prstGeom>
          <a:noFill/>
        </p:spPr>
        <p:txBody>
          <a:bodyPr wrap="square" anchor="t" lIns="0" rIns="0" tIns="0" bIns="0">
            <a:spAutoFit/>
          </a:bodyPr>
          <a:lstStyle/>
          <a:p>
            <a:pPr algn="l">
              <a:lnSpc>
                <a:spcPct val="120000"/>
              </a:lnSpc>
            </a:pPr>
            <a:r>
              <a:rPr sz="1250" b="0" i="0">
                <a:solidFill>
                  <a:srgbClr val="4B5563"/>
                </a:solidFill>
                <a:latin typeface="Helvetica Neue"/>
              </a:rPr>
              <a:t>Pas de compte, pas de numéro étudiant, pas d'email. Le résultat individuel ne quitte pas l'appareil de l'étudiant.</a:t>
            </a:r>
          </a:p>
        </p:txBody>
      </p:sp>
      <p:sp>
        <p:nvSpPr>
          <p:cNvPr id="13" name="Rounded Rectangle 12"/>
          <p:cNvSpPr/>
          <p:nvPr/>
        </p:nvSpPr>
        <p:spPr>
          <a:xfrm>
            <a:off x="8121700" y="1965960"/>
            <a:ext cx="3503066" cy="3566160"/>
          </a:xfrm>
          <a:prstGeom prst="roundRect">
            <a:avLst>
              <a:gd name="adj" fmla="val 6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414308" y="2240280"/>
            <a:ext cx="2954426" cy="274320"/>
          </a:xfrm>
          <a:prstGeom prst="rect">
            <a:avLst/>
          </a:prstGeom>
          <a:noFill/>
        </p:spPr>
        <p:txBody>
          <a:bodyPr wrap="square" anchor="t" lIns="0" rIns="0" tIns="0" bIns="0">
            <a:spAutoFit/>
          </a:bodyPr>
          <a:lstStyle/>
          <a:p>
            <a:pPr algn="l">
              <a:lnSpc>
                <a:spcPct val="100000"/>
              </a:lnSpc>
            </a:pPr>
            <a:r>
              <a:rPr sz="1100" b="1" i="0">
                <a:solidFill>
                  <a:srgbClr val="2F5F60"/>
                </a:solidFill>
                <a:latin typeface="Helvetica Neue"/>
              </a:rPr>
              <a:t>03</a:t>
            </a:r>
          </a:p>
        </p:txBody>
      </p:sp>
      <p:sp>
        <p:nvSpPr>
          <p:cNvPr id="15" name="TextBox 14"/>
          <p:cNvSpPr txBox="1"/>
          <p:nvPr/>
        </p:nvSpPr>
        <p:spPr>
          <a:xfrm>
            <a:off x="8414308" y="2560320"/>
            <a:ext cx="2954426" cy="1005840"/>
          </a:xfrm>
          <a:prstGeom prst="rect">
            <a:avLst/>
          </a:prstGeom>
          <a:noFill/>
        </p:spPr>
        <p:txBody>
          <a:bodyPr wrap="square" anchor="t" lIns="0" rIns="0" tIns="0" bIns="0">
            <a:spAutoFit/>
          </a:bodyPr>
          <a:lstStyle/>
          <a:p>
            <a:pPr algn="l">
              <a:lnSpc>
                <a:spcPct val="110000"/>
              </a:lnSpc>
            </a:pPr>
            <a:r>
              <a:rPr sz="1600" b="0" i="0">
                <a:solidFill>
                  <a:srgbClr val="1F2937"/>
                </a:solidFill>
                <a:latin typeface="Georgia"/>
              </a:rPr>
              <a:t>Cinq minutes, intégré à la vie du campus</a:t>
            </a:r>
          </a:p>
        </p:txBody>
      </p:sp>
      <p:sp>
        <p:nvSpPr>
          <p:cNvPr id="16" name="TextBox 15"/>
          <p:cNvSpPr txBox="1"/>
          <p:nvPr/>
        </p:nvSpPr>
        <p:spPr>
          <a:xfrm>
            <a:off x="8414308" y="3657600"/>
            <a:ext cx="2954426" cy="1463040"/>
          </a:xfrm>
          <a:prstGeom prst="rect">
            <a:avLst/>
          </a:prstGeom>
          <a:noFill/>
        </p:spPr>
        <p:txBody>
          <a:bodyPr wrap="square" anchor="t" lIns="0" rIns="0" tIns="0" bIns="0">
            <a:spAutoFit/>
          </a:bodyPr>
          <a:lstStyle/>
          <a:p>
            <a:pPr algn="l">
              <a:lnSpc>
                <a:spcPct val="120000"/>
              </a:lnSpc>
            </a:pPr>
            <a:r>
              <a:rPr sz="1250" b="0" i="0">
                <a:solidFill>
                  <a:srgbClr val="4B5563"/>
                </a:solidFill>
                <a:latin typeface="Helvetica Neue"/>
              </a:rPr>
              <a:t>Questionnaire court. Communication co-signée direction, élus étudiants et service de santé.</a:t>
            </a:r>
          </a:p>
        </p:txBody>
      </p:sp>
      <p:sp>
        <p:nvSpPr>
          <p:cNvPr id="17" name="TextBox 16"/>
          <p:cNvSpPr txBox="1"/>
          <p:nvPr/>
        </p:nvSpPr>
        <p:spPr>
          <a:xfrm>
            <a:off x="10637215" y="6400800"/>
            <a:ext cx="1097280" cy="274320"/>
          </a:xfrm>
          <a:prstGeom prst="rect">
            <a:avLst/>
          </a:prstGeom>
          <a:noFill/>
        </p:spPr>
        <p:txBody>
          <a:bodyPr wrap="square" anchor="t" lIns="0" rIns="0" tIns="0" bIns="0">
            <a:spAutoFit/>
          </a:bodyPr>
          <a:lstStyle/>
          <a:p>
            <a:pPr algn="r">
              <a:lnSpc>
                <a:spcPct val="100000"/>
              </a:lnSpc>
            </a:pPr>
            <a:r>
              <a:rPr sz="900" b="0" i="0">
                <a:solidFill>
                  <a:srgbClr val="6B7280"/>
                </a:solidFill>
                <a:latin typeface="Helvetica Neue"/>
              </a:rPr>
              <a:t>12 / 16</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DFCF9"/>
        </a:solidFill>
        <a:effectLst/>
      </p:bgPr>
    </p:bg>
    <p:spTree>
      <p:nvGrpSpPr>
        <p:cNvPr id="1" name=""/>
        <p:cNvGrpSpPr/>
        <p:nvPr/>
      </p:nvGrpSpPr>
      <p:grpSpPr/>
      <p:sp>
        <p:nvSpPr>
          <p:cNvPr id="2" name="TextBox 1"/>
          <p:cNvSpPr txBox="1"/>
          <p:nvPr/>
        </p:nvSpPr>
        <p:spPr>
          <a:xfrm>
            <a:off x="566928" y="384048"/>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USAGES</a:t>
            </a:r>
          </a:p>
        </p:txBody>
      </p:sp>
      <p:sp>
        <p:nvSpPr>
          <p:cNvPr id="3" name="TextBox 2"/>
          <p:cNvSpPr txBox="1"/>
          <p:nvPr/>
        </p:nvSpPr>
        <p:spPr>
          <a:xfrm>
            <a:off x="566928" y="676656"/>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À QUOI CELA SERT</a:t>
            </a:r>
          </a:p>
        </p:txBody>
      </p:sp>
      <p:sp>
        <p:nvSpPr>
          <p:cNvPr id="4" name="TextBox 3"/>
          <p:cNvSpPr txBox="1"/>
          <p:nvPr/>
        </p:nvSpPr>
        <p:spPr>
          <a:xfrm>
            <a:off x="566928" y="932688"/>
            <a:ext cx="11057839" cy="868680"/>
          </a:xfrm>
          <a:prstGeom prst="rect">
            <a:avLst/>
          </a:prstGeom>
          <a:noFill/>
        </p:spPr>
        <p:txBody>
          <a:bodyPr wrap="square" anchor="t" lIns="0" rIns="0" tIns="0" bIns="0">
            <a:spAutoFit/>
          </a:bodyPr>
          <a:lstStyle/>
          <a:p>
            <a:pPr algn="l">
              <a:lnSpc>
                <a:spcPct val="105000"/>
              </a:lnSpc>
            </a:pPr>
            <a:r>
              <a:rPr sz="2400" b="0" i="0">
                <a:solidFill>
                  <a:srgbClr val="1F2937"/>
                </a:solidFill>
                <a:latin typeface="Georgia"/>
              </a:rPr>
              <a:t>Une mesure, plusieurs lectures.</a:t>
            </a:r>
          </a:p>
        </p:txBody>
      </p:sp>
      <p:sp>
        <p:nvSpPr>
          <p:cNvPr id="5" name="Rounded Rectangle 4"/>
          <p:cNvSpPr/>
          <p:nvPr/>
        </p:nvSpPr>
        <p:spPr>
          <a:xfrm>
            <a:off x="566928" y="1920240"/>
            <a:ext cx="5391759" cy="1737360"/>
          </a:xfrm>
          <a:prstGeom prst="roundRect">
            <a:avLst>
              <a:gd name="adj" fmla="val 7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59536" y="2121408"/>
            <a:ext cx="4843119" cy="274320"/>
          </a:xfrm>
          <a:prstGeom prst="rect">
            <a:avLst/>
          </a:prstGeom>
          <a:noFill/>
        </p:spPr>
        <p:txBody>
          <a:bodyPr wrap="square" anchor="t" lIns="0" rIns="0" tIns="0" bIns="0">
            <a:spAutoFit/>
          </a:bodyPr>
          <a:lstStyle/>
          <a:p>
            <a:pPr algn="l">
              <a:lnSpc>
                <a:spcPct val="100000"/>
              </a:lnSpc>
            </a:pPr>
            <a:r>
              <a:rPr sz="950" b="1" i="0">
                <a:solidFill>
                  <a:srgbClr val="6B7280"/>
                </a:solidFill>
                <a:latin typeface="Helvetica Neue"/>
              </a:rPr>
              <a:t>RÉUSSITE ÉTUDIANTE</a:t>
            </a:r>
          </a:p>
        </p:txBody>
      </p:sp>
      <p:sp>
        <p:nvSpPr>
          <p:cNvPr id="7" name="TextBox 6"/>
          <p:cNvSpPr txBox="1"/>
          <p:nvPr/>
        </p:nvSpPr>
        <p:spPr>
          <a:xfrm>
            <a:off x="859536" y="2395728"/>
            <a:ext cx="4843119" cy="365760"/>
          </a:xfrm>
          <a:prstGeom prst="rect">
            <a:avLst/>
          </a:prstGeom>
          <a:noFill/>
        </p:spPr>
        <p:txBody>
          <a:bodyPr wrap="square" anchor="t" lIns="0" rIns="0" tIns="0" bIns="0">
            <a:spAutoFit/>
          </a:bodyPr>
          <a:lstStyle/>
          <a:p>
            <a:pPr algn="l">
              <a:lnSpc>
                <a:spcPct val="100000"/>
              </a:lnSpc>
            </a:pPr>
            <a:r>
              <a:rPr sz="1600" b="0" i="0">
                <a:solidFill>
                  <a:srgbClr val="1F2937"/>
                </a:solidFill>
                <a:latin typeface="Georgia"/>
              </a:rPr>
              <a:t>Lutte contre le décrochage</a:t>
            </a:r>
          </a:p>
        </p:txBody>
      </p:sp>
      <p:sp>
        <p:nvSpPr>
          <p:cNvPr id="8" name="TextBox 7"/>
          <p:cNvSpPr txBox="1"/>
          <p:nvPr/>
        </p:nvSpPr>
        <p:spPr>
          <a:xfrm>
            <a:off x="859536" y="2834640"/>
            <a:ext cx="4843119" cy="731520"/>
          </a:xfrm>
          <a:prstGeom prst="rect">
            <a:avLst/>
          </a:prstGeom>
          <a:noFill/>
        </p:spPr>
        <p:txBody>
          <a:bodyPr wrap="square" anchor="t" lIns="0" rIns="0" tIns="0" bIns="0">
            <a:spAutoFit/>
          </a:bodyPr>
          <a:lstStyle/>
          <a:p>
            <a:pPr algn="l">
              <a:lnSpc>
                <a:spcPct val="115000"/>
              </a:lnSpc>
            </a:pPr>
            <a:r>
              <a:rPr sz="1200" b="0" i="0">
                <a:solidFill>
                  <a:srgbClr val="4B5563"/>
                </a:solidFill>
                <a:latin typeface="Helvetica Neue"/>
              </a:rPr>
              <a:t>Le mal-être est un facteur majeur d'abandon. Agir en amont, avant la rupture.</a:t>
            </a:r>
          </a:p>
        </p:txBody>
      </p:sp>
      <p:sp>
        <p:nvSpPr>
          <p:cNvPr id="9" name="Rounded Rectangle 8"/>
          <p:cNvSpPr/>
          <p:nvPr/>
        </p:nvSpPr>
        <p:spPr>
          <a:xfrm>
            <a:off x="6233007" y="1920240"/>
            <a:ext cx="5391759" cy="1737360"/>
          </a:xfrm>
          <a:prstGeom prst="roundRect">
            <a:avLst>
              <a:gd name="adj" fmla="val 7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25615" y="2121408"/>
            <a:ext cx="4843119" cy="274320"/>
          </a:xfrm>
          <a:prstGeom prst="rect">
            <a:avLst/>
          </a:prstGeom>
          <a:noFill/>
        </p:spPr>
        <p:txBody>
          <a:bodyPr wrap="square" anchor="t" lIns="0" rIns="0" tIns="0" bIns="0">
            <a:spAutoFit/>
          </a:bodyPr>
          <a:lstStyle/>
          <a:p>
            <a:pPr algn="l">
              <a:lnSpc>
                <a:spcPct val="100000"/>
              </a:lnSpc>
            </a:pPr>
            <a:r>
              <a:rPr sz="950" b="1" i="0">
                <a:solidFill>
                  <a:srgbClr val="6B7280"/>
                </a:solidFill>
                <a:latin typeface="Helvetica Neue"/>
              </a:rPr>
              <a:t>PRÉVENTION</a:t>
            </a:r>
          </a:p>
        </p:txBody>
      </p:sp>
      <p:sp>
        <p:nvSpPr>
          <p:cNvPr id="11" name="TextBox 10"/>
          <p:cNvSpPr txBox="1"/>
          <p:nvPr/>
        </p:nvSpPr>
        <p:spPr>
          <a:xfrm>
            <a:off x="6525615" y="2395728"/>
            <a:ext cx="4843119" cy="365760"/>
          </a:xfrm>
          <a:prstGeom prst="rect">
            <a:avLst/>
          </a:prstGeom>
          <a:noFill/>
        </p:spPr>
        <p:txBody>
          <a:bodyPr wrap="square" anchor="t" lIns="0" rIns="0" tIns="0" bIns="0">
            <a:spAutoFit/>
          </a:bodyPr>
          <a:lstStyle/>
          <a:p>
            <a:pPr algn="l">
              <a:lnSpc>
                <a:spcPct val="100000"/>
              </a:lnSpc>
            </a:pPr>
            <a:r>
              <a:rPr sz="1600" b="0" i="0">
                <a:solidFill>
                  <a:srgbClr val="1F2937"/>
                </a:solidFill>
                <a:latin typeface="Georgia"/>
              </a:rPr>
              <a:t>Politique de santé étudiante</a:t>
            </a:r>
          </a:p>
        </p:txBody>
      </p:sp>
      <p:sp>
        <p:nvSpPr>
          <p:cNvPr id="12" name="TextBox 11"/>
          <p:cNvSpPr txBox="1"/>
          <p:nvPr/>
        </p:nvSpPr>
        <p:spPr>
          <a:xfrm>
            <a:off x="6525615" y="2834640"/>
            <a:ext cx="4843119" cy="731520"/>
          </a:xfrm>
          <a:prstGeom prst="rect">
            <a:avLst/>
          </a:prstGeom>
          <a:noFill/>
        </p:spPr>
        <p:txBody>
          <a:bodyPr wrap="square" anchor="t" lIns="0" rIns="0" tIns="0" bIns="0">
            <a:spAutoFit/>
          </a:bodyPr>
          <a:lstStyle/>
          <a:p>
            <a:pPr algn="l">
              <a:lnSpc>
                <a:spcPct val="115000"/>
              </a:lnSpc>
            </a:pPr>
            <a:r>
              <a:rPr sz="1200" b="0" i="0">
                <a:solidFill>
                  <a:srgbClr val="4B5563"/>
                </a:solidFill>
                <a:latin typeface="Helvetica Neue"/>
              </a:rPr>
              <a:t>Identifier les composantes et pôles qui appellent une action ciblée, plutôt qu'uniforme.</a:t>
            </a:r>
          </a:p>
        </p:txBody>
      </p:sp>
      <p:sp>
        <p:nvSpPr>
          <p:cNvPr id="13" name="Rounded Rectangle 12"/>
          <p:cNvSpPr/>
          <p:nvPr/>
        </p:nvSpPr>
        <p:spPr>
          <a:xfrm>
            <a:off x="566928" y="3886200"/>
            <a:ext cx="5391759" cy="1737360"/>
          </a:xfrm>
          <a:prstGeom prst="roundRect">
            <a:avLst>
              <a:gd name="adj" fmla="val 7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59536" y="4087368"/>
            <a:ext cx="4843119" cy="274320"/>
          </a:xfrm>
          <a:prstGeom prst="rect">
            <a:avLst/>
          </a:prstGeom>
          <a:noFill/>
        </p:spPr>
        <p:txBody>
          <a:bodyPr wrap="square" anchor="t" lIns="0" rIns="0" tIns="0" bIns="0">
            <a:spAutoFit/>
          </a:bodyPr>
          <a:lstStyle/>
          <a:p>
            <a:pPr algn="l">
              <a:lnSpc>
                <a:spcPct val="100000"/>
              </a:lnSpc>
            </a:pPr>
            <a:r>
              <a:rPr sz="950" b="1" i="0">
                <a:solidFill>
                  <a:srgbClr val="6B7280"/>
                </a:solidFill>
                <a:latin typeface="Helvetica Neue"/>
              </a:rPr>
              <a:t>PILOTAGE &amp; LABELS</a:t>
            </a:r>
          </a:p>
        </p:txBody>
      </p:sp>
      <p:sp>
        <p:nvSpPr>
          <p:cNvPr id="15" name="TextBox 14"/>
          <p:cNvSpPr txBox="1"/>
          <p:nvPr/>
        </p:nvSpPr>
        <p:spPr>
          <a:xfrm>
            <a:off x="859536" y="4361688"/>
            <a:ext cx="4843119" cy="365760"/>
          </a:xfrm>
          <a:prstGeom prst="rect">
            <a:avLst/>
          </a:prstGeom>
          <a:noFill/>
        </p:spPr>
        <p:txBody>
          <a:bodyPr wrap="square" anchor="t" lIns="0" rIns="0" tIns="0" bIns="0">
            <a:spAutoFit/>
          </a:bodyPr>
          <a:lstStyle/>
          <a:p>
            <a:pPr algn="l">
              <a:lnSpc>
                <a:spcPct val="100000"/>
              </a:lnSpc>
            </a:pPr>
            <a:r>
              <a:rPr sz="1600" b="0" i="0">
                <a:solidFill>
                  <a:srgbClr val="1F2937"/>
                </a:solidFill>
                <a:latin typeface="Georgia"/>
              </a:rPr>
              <a:t>Démarche DD&amp;RS, CVEC</a:t>
            </a:r>
          </a:p>
        </p:txBody>
      </p:sp>
      <p:sp>
        <p:nvSpPr>
          <p:cNvPr id="16" name="TextBox 15"/>
          <p:cNvSpPr txBox="1"/>
          <p:nvPr/>
        </p:nvSpPr>
        <p:spPr>
          <a:xfrm>
            <a:off x="859536" y="4800600"/>
            <a:ext cx="4843119" cy="731520"/>
          </a:xfrm>
          <a:prstGeom prst="rect">
            <a:avLst/>
          </a:prstGeom>
          <a:noFill/>
        </p:spPr>
        <p:txBody>
          <a:bodyPr wrap="square" anchor="t" lIns="0" rIns="0" tIns="0" bIns="0">
            <a:spAutoFit/>
          </a:bodyPr>
          <a:lstStyle/>
          <a:p>
            <a:pPr algn="l">
              <a:lnSpc>
                <a:spcPct val="115000"/>
              </a:lnSpc>
            </a:pPr>
            <a:r>
              <a:rPr sz="1200" b="0" i="0">
                <a:solidFill>
                  <a:srgbClr val="4B5563"/>
                </a:solidFill>
                <a:latin typeface="Helvetica Neue"/>
              </a:rPr>
              <a:t>Un indicateur santé suivi semestre après semestre, pour justifier l'emploi des moyens.</a:t>
            </a:r>
          </a:p>
        </p:txBody>
      </p:sp>
      <p:sp>
        <p:nvSpPr>
          <p:cNvPr id="17" name="Rounded Rectangle 16"/>
          <p:cNvSpPr/>
          <p:nvPr/>
        </p:nvSpPr>
        <p:spPr>
          <a:xfrm>
            <a:off x="6233007" y="3886200"/>
            <a:ext cx="5391759" cy="1737360"/>
          </a:xfrm>
          <a:prstGeom prst="roundRect">
            <a:avLst>
              <a:gd name="adj" fmla="val 7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525615" y="4087368"/>
            <a:ext cx="4843119" cy="274320"/>
          </a:xfrm>
          <a:prstGeom prst="rect">
            <a:avLst/>
          </a:prstGeom>
          <a:noFill/>
        </p:spPr>
        <p:txBody>
          <a:bodyPr wrap="square" anchor="t" lIns="0" rIns="0" tIns="0" bIns="0">
            <a:spAutoFit/>
          </a:bodyPr>
          <a:lstStyle/>
          <a:p>
            <a:pPr algn="l">
              <a:lnSpc>
                <a:spcPct val="100000"/>
              </a:lnSpc>
            </a:pPr>
            <a:r>
              <a:rPr sz="950" b="1" i="0">
                <a:solidFill>
                  <a:srgbClr val="6B7280"/>
                </a:solidFill>
                <a:latin typeface="Helvetica Neue"/>
              </a:rPr>
              <a:t>GOUVERNANCE</a:t>
            </a:r>
          </a:p>
        </p:txBody>
      </p:sp>
      <p:sp>
        <p:nvSpPr>
          <p:cNvPr id="19" name="TextBox 18"/>
          <p:cNvSpPr txBox="1"/>
          <p:nvPr/>
        </p:nvSpPr>
        <p:spPr>
          <a:xfrm>
            <a:off x="6525615" y="4361688"/>
            <a:ext cx="4843119" cy="365760"/>
          </a:xfrm>
          <a:prstGeom prst="rect">
            <a:avLst/>
          </a:prstGeom>
          <a:noFill/>
        </p:spPr>
        <p:txBody>
          <a:bodyPr wrap="square" anchor="t" lIns="0" rIns="0" tIns="0" bIns="0">
            <a:spAutoFit/>
          </a:bodyPr>
          <a:lstStyle/>
          <a:p>
            <a:pPr algn="l">
              <a:lnSpc>
                <a:spcPct val="100000"/>
              </a:lnSpc>
            </a:pPr>
            <a:r>
              <a:rPr sz="1600" b="0" i="0">
                <a:solidFill>
                  <a:srgbClr val="1F2937"/>
                </a:solidFill>
                <a:latin typeface="Georgia"/>
              </a:rPr>
              <a:t>CFVU, CHSCT, instances</a:t>
            </a:r>
          </a:p>
        </p:txBody>
      </p:sp>
      <p:sp>
        <p:nvSpPr>
          <p:cNvPr id="20" name="TextBox 19"/>
          <p:cNvSpPr txBox="1"/>
          <p:nvPr/>
        </p:nvSpPr>
        <p:spPr>
          <a:xfrm>
            <a:off x="6525615" y="4800600"/>
            <a:ext cx="4843119" cy="731520"/>
          </a:xfrm>
          <a:prstGeom prst="rect">
            <a:avLst/>
          </a:prstGeom>
          <a:noFill/>
        </p:spPr>
        <p:txBody>
          <a:bodyPr wrap="square" anchor="t" lIns="0" rIns="0" tIns="0" bIns="0">
            <a:spAutoFit/>
          </a:bodyPr>
          <a:lstStyle/>
          <a:p>
            <a:pPr algn="l">
              <a:lnSpc>
                <a:spcPct val="115000"/>
              </a:lnSpc>
            </a:pPr>
            <a:r>
              <a:rPr sz="1200" b="0" i="0">
                <a:solidFill>
                  <a:srgbClr val="4B5563"/>
                </a:solidFill>
                <a:latin typeface="Helvetica Neue"/>
              </a:rPr>
              <a:t>Élus et direction disposent du même rapport, au même moment.</a:t>
            </a:r>
          </a:p>
        </p:txBody>
      </p:sp>
      <p:sp>
        <p:nvSpPr>
          <p:cNvPr id="21" name="TextBox 20"/>
          <p:cNvSpPr txBox="1"/>
          <p:nvPr/>
        </p:nvSpPr>
        <p:spPr>
          <a:xfrm>
            <a:off x="10637215" y="6400800"/>
            <a:ext cx="1097280" cy="274320"/>
          </a:xfrm>
          <a:prstGeom prst="rect">
            <a:avLst/>
          </a:prstGeom>
          <a:noFill/>
        </p:spPr>
        <p:txBody>
          <a:bodyPr wrap="square" anchor="t" lIns="0" rIns="0" tIns="0" bIns="0">
            <a:spAutoFit/>
          </a:bodyPr>
          <a:lstStyle/>
          <a:p>
            <a:pPr algn="r">
              <a:lnSpc>
                <a:spcPct val="100000"/>
              </a:lnSpc>
            </a:pPr>
            <a:r>
              <a:rPr sz="900" b="0" i="0">
                <a:solidFill>
                  <a:srgbClr val="6B7280"/>
                </a:solidFill>
                <a:latin typeface="Helvetica Neue"/>
              </a:rPr>
              <a:t>13 / 16</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DFCF9"/>
        </a:solidFill>
        <a:effectLst/>
      </p:bgPr>
    </p:bg>
    <p:spTree>
      <p:nvGrpSpPr>
        <p:cNvPr id="1" name=""/>
        <p:cNvGrpSpPr/>
        <p:nvPr/>
      </p:nvGrpSpPr>
      <p:grpSpPr/>
      <p:sp>
        <p:nvSpPr>
          <p:cNvPr id="2" name="TextBox 1"/>
          <p:cNvSpPr txBox="1"/>
          <p:nvPr/>
        </p:nvSpPr>
        <p:spPr>
          <a:xfrm>
            <a:off x="566928" y="384048"/>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SCIENCE</a:t>
            </a:r>
          </a:p>
        </p:txBody>
      </p:sp>
      <p:sp>
        <p:nvSpPr>
          <p:cNvPr id="3" name="TextBox 2"/>
          <p:cNvSpPr txBox="1"/>
          <p:nvPr/>
        </p:nvSpPr>
        <p:spPr>
          <a:xfrm>
            <a:off x="566928" y="676656"/>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14 RÉFÉRENCES SCIENTIFIQUES PEER-REVIEWED, 2013 · 2026</a:t>
            </a:r>
          </a:p>
        </p:txBody>
      </p:sp>
      <p:sp>
        <p:nvSpPr>
          <p:cNvPr id="4" name="TextBox 3"/>
          <p:cNvSpPr txBox="1"/>
          <p:nvPr/>
        </p:nvSpPr>
        <p:spPr>
          <a:xfrm>
            <a:off x="566928" y="932688"/>
            <a:ext cx="11057839" cy="868680"/>
          </a:xfrm>
          <a:prstGeom prst="rect">
            <a:avLst/>
          </a:prstGeom>
          <a:noFill/>
        </p:spPr>
        <p:txBody>
          <a:bodyPr wrap="square" anchor="t" lIns="0" rIns="0" tIns="0" bIns="0">
            <a:spAutoFit/>
          </a:bodyPr>
          <a:lstStyle/>
          <a:p>
            <a:pPr algn="l">
              <a:lnSpc>
                <a:spcPct val="105000"/>
              </a:lnSpc>
            </a:pPr>
            <a:r>
              <a:rPr sz="2400" b="0" i="0">
                <a:solidFill>
                  <a:srgbClr val="1F2937"/>
                </a:solidFill>
                <a:latin typeface="Georgia"/>
              </a:rPr>
              <a:t>Chaque choix de conception s'appuie sur la littérature.</a:t>
            </a:r>
          </a:p>
        </p:txBody>
      </p:sp>
      <p:sp>
        <p:nvSpPr>
          <p:cNvPr id="5" name="TextBox 4"/>
          <p:cNvSpPr txBox="1"/>
          <p:nvPr/>
        </p:nvSpPr>
        <p:spPr>
          <a:xfrm>
            <a:off x="566928" y="1874519"/>
            <a:ext cx="5300319" cy="512064"/>
          </a:xfrm>
          <a:prstGeom prst="rect">
            <a:avLst/>
          </a:prstGeom>
          <a:noFill/>
        </p:spPr>
        <p:txBody>
          <a:bodyPr wrap="square" anchor="t" lIns="0" rIns="0" tIns="0" bIns="0">
            <a:spAutoFit/>
          </a:bodyPr>
          <a:lstStyle/>
          <a:p>
            <a:pPr>
              <a:lnSpc>
                <a:spcPct val="105000"/>
              </a:lnSpc>
            </a:pPr>
            <a:r>
              <a:rPr sz="1100" b="1" i="0">
                <a:solidFill>
                  <a:srgbClr val="2F5F60"/>
                </a:solidFill>
                <a:latin typeface="Helvetica Neue"/>
              </a:rPr>
              <a:t>1. </a:t>
            </a:r>
            <a:r>
              <a:rPr sz="1100" b="1" i="0">
                <a:solidFill>
                  <a:srgbClr val="1F2937"/>
                </a:solidFill>
                <a:latin typeface="Helvetica Neue"/>
              </a:rPr>
              <a:t>El Benny et al. (2021) </a:t>
            </a:r>
            <a:r>
              <a:rPr sz="1050" b="0" i="0">
                <a:solidFill>
                  <a:srgbClr val="4B5563"/>
                </a:solidFill>
                <a:latin typeface="Helvetica Neue"/>
              </a:rPr>
              <a:t>· eHealth Literacy Model · J Med Internet Res</a:t>
            </a:r>
          </a:p>
        </p:txBody>
      </p:sp>
      <p:sp>
        <p:nvSpPr>
          <p:cNvPr id="6" name="TextBox 5"/>
          <p:cNvSpPr txBox="1"/>
          <p:nvPr/>
        </p:nvSpPr>
        <p:spPr>
          <a:xfrm>
            <a:off x="566928" y="2386584"/>
            <a:ext cx="5300319" cy="512064"/>
          </a:xfrm>
          <a:prstGeom prst="rect">
            <a:avLst/>
          </a:prstGeom>
          <a:noFill/>
        </p:spPr>
        <p:txBody>
          <a:bodyPr wrap="square" anchor="t" lIns="0" rIns="0" tIns="0" bIns="0">
            <a:spAutoFit/>
          </a:bodyPr>
          <a:lstStyle/>
          <a:p>
            <a:pPr>
              <a:lnSpc>
                <a:spcPct val="105000"/>
              </a:lnSpc>
            </a:pPr>
            <a:r>
              <a:rPr sz="1100" b="1" i="0">
                <a:solidFill>
                  <a:srgbClr val="2F5F60"/>
                </a:solidFill>
                <a:latin typeface="Helvetica Neue"/>
              </a:rPr>
              <a:t>2. </a:t>
            </a:r>
            <a:r>
              <a:rPr sz="1100" b="1" i="0">
                <a:solidFill>
                  <a:srgbClr val="1F2937"/>
                </a:solidFill>
                <a:latin typeface="Helvetica Neue"/>
              </a:rPr>
              <a:t>Choi &amp; Lee (2025) </a:t>
            </a:r>
            <a:r>
              <a:rPr sz="1050" b="0" i="0">
                <a:solidFill>
                  <a:srgbClr val="4B5563"/>
                </a:solidFill>
                <a:latin typeface="Helvetica Neue"/>
              </a:rPr>
              <a:t>· Mental Health Check-up Questionnaire · BMC Psychol</a:t>
            </a:r>
          </a:p>
        </p:txBody>
      </p:sp>
      <p:sp>
        <p:nvSpPr>
          <p:cNvPr id="7" name="TextBox 6"/>
          <p:cNvSpPr txBox="1"/>
          <p:nvPr/>
        </p:nvSpPr>
        <p:spPr>
          <a:xfrm>
            <a:off x="566928" y="2898648"/>
            <a:ext cx="5300319" cy="512064"/>
          </a:xfrm>
          <a:prstGeom prst="rect">
            <a:avLst/>
          </a:prstGeom>
          <a:noFill/>
        </p:spPr>
        <p:txBody>
          <a:bodyPr wrap="square" anchor="t" lIns="0" rIns="0" tIns="0" bIns="0">
            <a:spAutoFit/>
          </a:bodyPr>
          <a:lstStyle/>
          <a:p>
            <a:pPr>
              <a:lnSpc>
                <a:spcPct val="105000"/>
              </a:lnSpc>
            </a:pPr>
            <a:r>
              <a:rPr sz="1100" b="1" i="0">
                <a:solidFill>
                  <a:srgbClr val="2F5F60"/>
                </a:solidFill>
                <a:latin typeface="Helvetica Neue"/>
              </a:rPr>
              <a:t>3. </a:t>
            </a:r>
            <a:r>
              <a:rPr sz="1100" b="1" i="0">
                <a:solidFill>
                  <a:srgbClr val="1F2937"/>
                </a:solidFill>
                <a:latin typeface="Helvetica Neue"/>
              </a:rPr>
              <a:t>Reitegger et al. (2023) </a:t>
            </a:r>
            <a:r>
              <a:rPr sz="1050" b="0" i="0">
                <a:solidFill>
                  <a:srgbClr val="4B5563"/>
                </a:solidFill>
                <a:latin typeface="Helvetica Neue"/>
              </a:rPr>
              <a:t>· Digital health literacy &amp; well-being</a:t>
            </a:r>
          </a:p>
        </p:txBody>
      </p:sp>
      <p:sp>
        <p:nvSpPr>
          <p:cNvPr id="8" name="TextBox 7"/>
          <p:cNvSpPr txBox="1"/>
          <p:nvPr/>
        </p:nvSpPr>
        <p:spPr>
          <a:xfrm>
            <a:off x="566928" y="3410712"/>
            <a:ext cx="5300319" cy="512064"/>
          </a:xfrm>
          <a:prstGeom prst="rect">
            <a:avLst/>
          </a:prstGeom>
          <a:noFill/>
        </p:spPr>
        <p:txBody>
          <a:bodyPr wrap="square" anchor="t" lIns="0" rIns="0" tIns="0" bIns="0">
            <a:spAutoFit/>
          </a:bodyPr>
          <a:lstStyle/>
          <a:p>
            <a:pPr>
              <a:lnSpc>
                <a:spcPct val="105000"/>
              </a:lnSpc>
            </a:pPr>
            <a:r>
              <a:rPr sz="1100" b="1" i="0">
                <a:solidFill>
                  <a:srgbClr val="2F5F60"/>
                </a:solidFill>
                <a:latin typeface="Helvetica Neue"/>
              </a:rPr>
              <a:t>4. </a:t>
            </a:r>
            <a:r>
              <a:rPr sz="1100" b="1" i="0">
                <a:solidFill>
                  <a:srgbClr val="1F2937"/>
                </a:solidFill>
                <a:latin typeface="Helvetica Neue"/>
              </a:rPr>
              <a:t>Zhang et al. (2021) </a:t>
            </a:r>
            <a:r>
              <a:rPr sz="1050" b="0" i="0">
                <a:solidFill>
                  <a:srgbClr val="4B5563"/>
                </a:solidFill>
                <a:latin typeface="Helvetica Neue"/>
              </a:rPr>
              <a:t>· Digital Mental Health in China · Psychol Med</a:t>
            </a:r>
          </a:p>
        </p:txBody>
      </p:sp>
      <p:sp>
        <p:nvSpPr>
          <p:cNvPr id="9" name="TextBox 8"/>
          <p:cNvSpPr txBox="1"/>
          <p:nvPr/>
        </p:nvSpPr>
        <p:spPr>
          <a:xfrm>
            <a:off x="566928" y="3922776"/>
            <a:ext cx="5300319" cy="512064"/>
          </a:xfrm>
          <a:prstGeom prst="rect">
            <a:avLst/>
          </a:prstGeom>
          <a:noFill/>
        </p:spPr>
        <p:txBody>
          <a:bodyPr wrap="square" anchor="t" lIns="0" rIns="0" tIns="0" bIns="0">
            <a:spAutoFit/>
          </a:bodyPr>
          <a:lstStyle/>
          <a:p>
            <a:pPr>
              <a:lnSpc>
                <a:spcPct val="105000"/>
              </a:lnSpc>
            </a:pPr>
            <a:r>
              <a:rPr sz="1100" b="1" i="0">
                <a:solidFill>
                  <a:srgbClr val="2F5F60"/>
                </a:solidFill>
                <a:latin typeface="Helvetica Neue"/>
              </a:rPr>
              <a:t>5. </a:t>
            </a:r>
            <a:r>
              <a:rPr sz="1100" b="1" i="0">
                <a:solidFill>
                  <a:srgbClr val="1F2937"/>
                </a:solidFill>
                <a:latin typeface="Helvetica Neue"/>
              </a:rPr>
              <a:t>Kurki et al. (2021) </a:t>
            </a:r>
            <a:r>
              <a:rPr sz="1050" b="0" i="0">
                <a:solidFill>
                  <a:srgbClr val="4B5563"/>
                </a:solidFill>
                <a:latin typeface="Helvetica Neue"/>
              </a:rPr>
              <a:t>· DMHL Program · BMC Med Educ</a:t>
            </a:r>
          </a:p>
        </p:txBody>
      </p:sp>
      <p:sp>
        <p:nvSpPr>
          <p:cNvPr id="10" name="TextBox 9"/>
          <p:cNvSpPr txBox="1"/>
          <p:nvPr/>
        </p:nvSpPr>
        <p:spPr>
          <a:xfrm>
            <a:off x="566928" y="4434840"/>
            <a:ext cx="5300319" cy="512064"/>
          </a:xfrm>
          <a:prstGeom prst="rect">
            <a:avLst/>
          </a:prstGeom>
          <a:noFill/>
        </p:spPr>
        <p:txBody>
          <a:bodyPr wrap="square" anchor="t" lIns="0" rIns="0" tIns="0" bIns="0">
            <a:spAutoFit/>
          </a:bodyPr>
          <a:lstStyle/>
          <a:p>
            <a:pPr>
              <a:lnSpc>
                <a:spcPct val="105000"/>
              </a:lnSpc>
            </a:pPr>
            <a:r>
              <a:rPr sz="1100" b="1" i="0">
                <a:solidFill>
                  <a:srgbClr val="2F5F60"/>
                </a:solidFill>
                <a:latin typeface="Helvetica Neue"/>
              </a:rPr>
              <a:t>6. </a:t>
            </a:r>
            <a:r>
              <a:rPr sz="1100" b="1" i="0">
                <a:solidFill>
                  <a:srgbClr val="1F2937"/>
                </a:solidFill>
                <a:latin typeface="Helvetica Neue"/>
              </a:rPr>
              <a:t>Clarke et al. (2024) </a:t>
            </a:r>
            <a:r>
              <a:rPr sz="1050" b="0" i="0">
                <a:solidFill>
                  <a:srgbClr val="4B5563"/>
                </a:solidFill>
                <a:latin typeface="Helvetica Neue"/>
              </a:rPr>
              <a:t>· Digital Screening in Pregnancy</a:t>
            </a:r>
          </a:p>
        </p:txBody>
      </p:sp>
      <p:sp>
        <p:nvSpPr>
          <p:cNvPr id="11" name="TextBox 10"/>
          <p:cNvSpPr txBox="1"/>
          <p:nvPr/>
        </p:nvSpPr>
        <p:spPr>
          <a:xfrm>
            <a:off x="566928" y="4946904"/>
            <a:ext cx="5300319" cy="512064"/>
          </a:xfrm>
          <a:prstGeom prst="rect">
            <a:avLst/>
          </a:prstGeom>
          <a:noFill/>
        </p:spPr>
        <p:txBody>
          <a:bodyPr wrap="square" anchor="t" lIns="0" rIns="0" tIns="0" bIns="0">
            <a:spAutoFit/>
          </a:bodyPr>
          <a:lstStyle/>
          <a:p>
            <a:pPr>
              <a:lnSpc>
                <a:spcPct val="105000"/>
              </a:lnSpc>
            </a:pPr>
            <a:r>
              <a:rPr sz="1100" b="1" i="0">
                <a:solidFill>
                  <a:srgbClr val="2F5F60"/>
                </a:solidFill>
                <a:latin typeface="Helvetica Neue"/>
              </a:rPr>
              <a:t>7. </a:t>
            </a:r>
            <a:r>
              <a:rPr sz="1100" b="1" i="0">
                <a:solidFill>
                  <a:srgbClr val="1F2937"/>
                </a:solidFill>
                <a:latin typeface="Helvetica Neue"/>
              </a:rPr>
              <a:t>Eisner et al. (2023) </a:t>
            </a:r>
            <a:r>
              <a:rPr sz="1050" b="0" i="0">
                <a:solidFill>
                  <a:srgbClr val="4B5563"/>
                </a:solidFill>
                <a:latin typeface="Helvetica Neue"/>
              </a:rPr>
              <a:t>· Digital Tools for Mental Health · BMC Psychiatry</a:t>
            </a:r>
          </a:p>
        </p:txBody>
      </p:sp>
      <p:sp>
        <p:nvSpPr>
          <p:cNvPr id="12" name="TextBox 11"/>
          <p:cNvSpPr txBox="1"/>
          <p:nvPr/>
        </p:nvSpPr>
        <p:spPr>
          <a:xfrm>
            <a:off x="6324447" y="1874519"/>
            <a:ext cx="5300319" cy="512064"/>
          </a:xfrm>
          <a:prstGeom prst="rect">
            <a:avLst/>
          </a:prstGeom>
          <a:noFill/>
        </p:spPr>
        <p:txBody>
          <a:bodyPr wrap="square" anchor="t" lIns="0" rIns="0" tIns="0" bIns="0">
            <a:spAutoFit/>
          </a:bodyPr>
          <a:lstStyle/>
          <a:p>
            <a:pPr>
              <a:lnSpc>
                <a:spcPct val="105000"/>
              </a:lnSpc>
            </a:pPr>
            <a:r>
              <a:rPr sz="1100" b="1" i="0">
                <a:solidFill>
                  <a:srgbClr val="2F5F60"/>
                </a:solidFill>
                <a:latin typeface="Helvetica Neue"/>
              </a:rPr>
              <a:t>8. </a:t>
            </a:r>
            <a:r>
              <a:rPr sz="1100" b="1" i="0">
                <a:solidFill>
                  <a:srgbClr val="1F2937"/>
                </a:solidFill>
                <a:latin typeface="Helvetica Neue"/>
              </a:rPr>
              <a:t>Kiely et al. (2019) </a:t>
            </a:r>
            <a:r>
              <a:rPr sz="1050" b="0" i="0">
                <a:solidFill>
                  <a:srgbClr val="4B5563"/>
                </a:solidFill>
                <a:latin typeface="Helvetica Neue"/>
              </a:rPr>
              <a:t>· Gender, Mental Health &amp; Ageing · Maturitas</a:t>
            </a:r>
          </a:p>
        </p:txBody>
      </p:sp>
      <p:sp>
        <p:nvSpPr>
          <p:cNvPr id="13" name="TextBox 12"/>
          <p:cNvSpPr txBox="1"/>
          <p:nvPr/>
        </p:nvSpPr>
        <p:spPr>
          <a:xfrm>
            <a:off x="6324447" y="2386584"/>
            <a:ext cx="5300319" cy="512064"/>
          </a:xfrm>
          <a:prstGeom prst="rect">
            <a:avLst/>
          </a:prstGeom>
          <a:noFill/>
        </p:spPr>
        <p:txBody>
          <a:bodyPr wrap="square" anchor="t" lIns="0" rIns="0" tIns="0" bIns="0">
            <a:spAutoFit/>
          </a:bodyPr>
          <a:lstStyle/>
          <a:p>
            <a:pPr>
              <a:lnSpc>
                <a:spcPct val="105000"/>
              </a:lnSpc>
            </a:pPr>
            <a:r>
              <a:rPr sz="1100" b="1" i="0">
                <a:solidFill>
                  <a:srgbClr val="2F5F60"/>
                </a:solidFill>
                <a:latin typeface="Helvetica Neue"/>
              </a:rPr>
              <a:t>9. </a:t>
            </a:r>
            <a:r>
              <a:rPr sz="1100" b="1" i="0">
                <a:solidFill>
                  <a:srgbClr val="1F2937"/>
                </a:solidFill>
                <a:latin typeface="Helvetica Neue"/>
              </a:rPr>
              <a:t>Fisher et al. (2026) </a:t>
            </a:r>
            <a:r>
              <a:rPr sz="1050" b="0" i="0">
                <a:solidFill>
                  <a:srgbClr val="4B5563"/>
                </a:solidFill>
                <a:latin typeface="Helvetica Neue"/>
              </a:rPr>
              <a:t>· Health Literacy for Digital MH Treatments</a:t>
            </a:r>
          </a:p>
        </p:txBody>
      </p:sp>
      <p:sp>
        <p:nvSpPr>
          <p:cNvPr id="14" name="TextBox 13"/>
          <p:cNvSpPr txBox="1"/>
          <p:nvPr/>
        </p:nvSpPr>
        <p:spPr>
          <a:xfrm>
            <a:off x="6324447" y="2898648"/>
            <a:ext cx="5300319" cy="512064"/>
          </a:xfrm>
          <a:prstGeom prst="rect">
            <a:avLst/>
          </a:prstGeom>
          <a:noFill/>
        </p:spPr>
        <p:txBody>
          <a:bodyPr wrap="square" anchor="t" lIns="0" rIns="0" tIns="0" bIns="0">
            <a:spAutoFit/>
          </a:bodyPr>
          <a:lstStyle/>
          <a:p>
            <a:pPr>
              <a:lnSpc>
                <a:spcPct val="105000"/>
              </a:lnSpc>
            </a:pPr>
            <a:r>
              <a:rPr sz="1100" b="1" i="0">
                <a:solidFill>
                  <a:srgbClr val="2F5F60"/>
                </a:solidFill>
                <a:latin typeface="Helvetica Neue"/>
              </a:rPr>
              <a:t>10. </a:t>
            </a:r>
            <a:r>
              <a:rPr sz="1100" b="1" i="0">
                <a:solidFill>
                  <a:srgbClr val="1F2937"/>
                </a:solidFill>
                <a:latin typeface="Helvetica Neue"/>
              </a:rPr>
              <a:t>Litta et al. (2024) </a:t>
            </a:r>
            <a:r>
              <a:rPr sz="1050" b="0" i="0">
                <a:solidFill>
                  <a:srgbClr val="4B5563"/>
                </a:solidFill>
                <a:latin typeface="Helvetica Neue"/>
              </a:rPr>
              <a:t>· MH Literacy in Young People · Psychiatr Danub</a:t>
            </a:r>
          </a:p>
        </p:txBody>
      </p:sp>
      <p:sp>
        <p:nvSpPr>
          <p:cNvPr id="15" name="TextBox 14"/>
          <p:cNvSpPr txBox="1"/>
          <p:nvPr/>
        </p:nvSpPr>
        <p:spPr>
          <a:xfrm>
            <a:off x="6324447" y="3410712"/>
            <a:ext cx="5300319" cy="512064"/>
          </a:xfrm>
          <a:prstGeom prst="rect">
            <a:avLst/>
          </a:prstGeom>
          <a:noFill/>
        </p:spPr>
        <p:txBody>
          <a:bodyPr wrap="square" anchor="t" lIns="0" rIns="0" tIns="0" bIns="0">
            <a:spAutoFit/>
          </a:bodyPr>
          <a:lstStyle/>
          <a:p>
            <a:pPr>
              <a:lnSpc>
                <a:spcPct val="105000"/>
              </a:lnSpc>
            </a:pPr>
            <a:r>
              <a:rPr sz="1100" b="1" i="0">
                <a:solidFill>
                  <a:srgbClr val="2F5F60"/>
                </a:solidFill>
                <a:latin typeface="Helvetica Neue"/>
              </a:rPr>
              <a:t>11. </a:t>
            </a:r>
            <a:r>
              <a:rPr sz="1100" b="1" i="0">
                <a:solidFill>
                  <a:srgbClr val="1F2937"/>
                </a:solidFill>
                <a:latin typeface="Helvetica Neue"/>
              </a:rPr>
              <a:t>Ropero et al. (2023) </a:t>
            </a:r>
            <a:r>
              <a:rPr sz="1050" b="0" i="0">
                <a:solidFill>
                  <a:srgbClr val="4B5563"/>
                </a:solidFill>
                <a:latin typeface="Helvetica Neue"/>
              </a:rPr>
              <a:t>· Personalized Digital Solutions</a:t>
            </a:r>
          </a:p>
        </p:txBody>
      </p:sp>
      <p:sp>
        <p:nvSpPr>
          <p:cNvPr id="16" name="TextBox 15"/>
          <p:cNvSpPr txBox="1"/>
          <p:nvPr/>
        </p:nvSpPr>
        <p:spPr>
          <a:xfrm>
            <a:off x="6324447" y="3922776"/>
            <a:ext cx="5300319" cy="512064"/>
          </a:xfrm>
          <a:prstGeom prst="rect">
            <a:avLst/>
          </a:prstGeom>
          <a:noFill/>
        </p:spPr>
        <p:txBody>
          <a:bodyPr wrap="square" anchor="t" lIns="0" rIns="0" tIns="0" bIns="0">
            <a:spAutoFit/>
          </a:bodyPr>
          <a:lstStyle/>
          <a:p>
            <a:pPr>
              <a:lnSpc>
                <a:spcPct val="105000"/>
              </a:lnSpc>
            </a:pPr>
            <a:r>
              <a:rPr sz="1100" b="1" i="0">
                <a:solidFill>
                  <a:srgbClr val="2F5F60"/>
                </a:solidFill>
                <a:latin typeface="Helvetica Neue"/>
              </a:rPr>
              <a:t>12. </a:t>
            </a:r>
            <a:r>
              <a:rPr sz="1100" b="1" i="0">
                <a:solidFill>
                  <a:srgbClr val="1F2937"/>
                </a:solidFill>
                <a:latin typeface="Helvetica Neue"/>
              </a:rPr>
              <a:t>Thibaut (2016) </a:t>
            </a:r>
            <a:r>
              <a:rPr sz="1050" b="0" i="0">
                <a:solidFill>
                  <a:srgbClr val="4B5563"/>
                </a:solidFill>
                <a:latin typeface="Helvetica Neue"/>
              </a:rPr>
              <a:t>· Sex &amp; Gender in Neuropsychiatric Disorders</a:t>
            </a:r>
          </a:p>
        </p:txBody>
      </p:sp>
      <p:sp>
        <p:nvSpPr>
          <p:cNvPr id="17" name="TextBox 16"/>
          <p:cNvSpPr txBox="1"/>
          <p:nvPr/>
        </p:nvSpPr>
        <p:spPr>
          <a:xfrm>
            <a:off x="6324447" y="4434840"/>
            <a:ext cx="5300319" cy="512064"/>
          </a:xfrm>
          <a:prstGeom prst="rect">
            <a:avLst/>
          </a:prstGeom>
          <a:noFill/>
        </p:spPr>
        <p:txBody>
          <a:bodyPr wrap="square" anchor="t" lIns="0" rIns="0" tIns="0" bIns="0">
            <a:spAutoFit/>
          </a:bodyPr>
          <a:lstStyle/>
          <a:p>
            <a:pPr>
              <a:lnSpc>
                <a:spcPct val="105000"/>
              </a:lnSpc>
            </a:pPr>
            <a:r>
              <a:rPr sz="1100" b="1" i="0">
                <a:solidFill>
                  <a:srgbClr val="2F5F60"/>
                </a:solidFill>
                <a:latin typeface="Helvetica Neue"/>
              </a:rPr>
              <a:t>13. </a:t>
            </a:r>
            <a:r>
              <a:rPr sz="1100" b="1" i="0">
                <a:solidFill>
                  <a:srgbClr val="1F2937"/>
                </a:solidFill>
                <a:latin typeface="Helvetica Neue"/>
              </a:rPr>
              <a:t>Eaton et al. (2013) </a:t>
            </a:r>
            <a:r>
              <a:rPr sz="1050" b="0" i="0">
                <a:solidFill>
                  <a:srgbClr val="4B5563"/>
                </a:solidFill>
                <a:latin typeface="Helvetica Neue"/>
              </a:rPr>
              <a:t>· Internalizing Disorders · J Abnorm Psychol</a:t>
            </a:r>
          </a:p>
        </p:txBody>
      </p:sp>
      <p:sp>
        <p:nvSpPr>
          <p:cNvPr id="18" name="TextBox 17"/>
          <p:cNvSpPr txBox="1"/>
          <p:nvPr/>
        </p:nvSpPr>
        <p:spPr>
          <a:xfrm>
            <a:off x="6324447" y="4946904"/>
            <a:ext cx="5300319" cy="512064"/>
          </a:xfrm>
          <a:prstGeom prst="rect">
            <a:avLst/>
          </a:prstGeom>
          <a:noFill/>
        </p:spPr>
        <p:txBody>
          <a:bodyPr wrap="square" anchor="t" lIns="0" rIns="0" tIns="0" bIns="0">
            <a:spAutoFit/>
          </a:bodyPr>
          <a:lstStyle/>
          <a:p>
            <a:pPr>
              <a:lnSpc>
                <a:spcPct val="105000"/>
              </a:lnSpc>
            </a:pPr>
            <a:r>
              <a:rPr sz="1100" b="1" i="0">
                <a:solidFill>
                  <a:srgbClr val="2F5F60"/>
                </a:solidFill>
                <a:latin typeface="Helvetica Neue"/>
              </a:rPr>
              <a:t>14. </a:t>
            </a:r>
            <a:r>
              <a:rPr sz="1100" b="1" i="0">
                <a:solidFill>
                  <a:srgbClr val="1F2937"/>
                </a:solidFill>
                <a:latin typeface="Helvetica Neue"/>
              </a:rPr>
              <a:t>Auerbach et al. (2018) </a:t>
            </a:r>
            <a:r>
              <a:rPr sz="1050" b="0" i="0">
                <a:solidFill>
                  <a:srgbClr val="4B5563"/>
                </a:solidFill>
                <a:latin typeface="Helvetica Neue"/>
              </a:rPr>
              <a:t>· WHO WMH College Student Project</a:t>
            </a:r>
          </a:p>
        </p:txBody>
      </p:sp>
      <p:sp>
        <p:nvSpPr>
          <p:cNvPr id="19" name="TextBox 18"/>
          <p:cNvSpPr txBox="1"/>
          <p:nvPr/>
        </p:nvSpPr>
        <p:spPr>
          <a:xfrm>
            <a:off x="10637215" y="6400800"/>
            <a:ext cx="1097280" cy="274320"/>
          </a:xfrm>
          <a:prstGeom prst="rect">
            <a:avLst/>
          </a:prstGeom>
          <a:noFill/>
        </p:spPr>
        <p:txBody>
          <a:bodyPr wrap="square" anchor="t" lIns="0" rIns="0" tIns="0" bIns="0">
            <a:spAutoFit/>
          </a:bodyPr>
          <a:lstStyle/>
          <a:p>
            <a:pPr algn="r">
              <a:lnSpc>
                <a:spcPct val="100000"/>
              </a:lnSpc>
            </a:pPr>
            <a:r>
              <a:rPr sz="900" b="0" i="0">
                <a:solidFill>
                  <a:srgbClr val="6B7280"/>
                </a:solidFill>
                <a:latin typeface="Helvetica Neue"/>
              </a:rPr>
              <a:t>14 / 16</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DFCF9"/>
        </a:solidFill>
        <a:effectLst/>
      </p:bgPr>
    </p:bg>
    <p:spTree>
      <p:nvGrpSpPr>
        <p:cNvPr id="1" name=""/>
        <p:cNvGrpSpPr/>
        <p:nvPr/>
      </p:nvGrpSpPr>
      <p:grpSpPr/>
      <p:sp>
        <p:nvSpPr>
          <p:cNvPr id="2" name="TextBox 1"/>
          <p:cNvSpPr txBox="1"/>
          <p:nvPr/>
        </p:nvSpPr>
        <p:spPr>
          <a:xfrm>
            <a:off x="566928" y="384048"/>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PILOTE</a:t>
            </a:r>
          </a:p>
        </p:txBody>
      </p:sp>
      <p:sp>
        <p:nvSpPr>
          <p:cNvPr id="3" name="TextBox 2"/>
          <p:cNvSpPr txBox="1"/>
          <p:nvPr/>
        </p:nvSpPr>
        <p:spPr>
          <a:xfrm>
            <a:off x="566928" y="676656"/>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LE FORMAT PROPOSÉ</a:t>
            </a:r>
          </a:p>
        </p:txBody>
      </p:sp>
      <p:sp>
        <p:nvSpPr>
          <p:cNvPr id="4" name="TextBox 3"/>
          <p:cNvSpPr txBox="1"/>
          <p:nvPr/>
        </p:nvSpPr>
        <p:spPr>
          <a:xfrm>
            <a:off x="566928" y="932688"/>
            <a:ext cx="11057839" cy="868680"/>
          </a:xfrm>
          <a:prstGeom prst="rect">
            <a:avLst/>
          </a:prstGeom>
          <a:noFill/>
        </p:spPr>
        <p:txBody>
          <a:bodyPr wrap="square" anchor="t" lIns="0" rIns="0" tIns="0" bIns="0">
            <a:spAutoFit/>
          </a:bodyPr>
          <a:lstStyle/>
          <a:p>
            <a:pPr algn="l">
              <a:lnSpc>
                <a:spcPct val="105000"/>
              </a:lnSpc>
            </a:pPr>
            <a:r>
              <a:rPr sz="2300" b="0" i="0">
                <a:solidFill>
                  <a:srgbClr val="1F2937"/>
                </a:solidFill>
                <a:latin typeface="Georgia"/>
              </a:rPr>
              <a:t>Un pilote d'un semestre, sur une ou plusieurs composantes.</a:t>
            </a:r>
          </a:p>
        </p:txBody>
      </p:sp>
      <p:sp>
        <p:nvSpPr>
          <p:cNvPr id="5" name="TextBox 4"/>
          <p:cNvSpPr txBox="1"/>
          <p:nvPr/>
        </p:nvSpPr>
        <p:spPr>
          <a:xfrm>
            <a:off x="566928" y="1874519"/>
            <a:ext cx="1371600" cy="365760"/>
          </a:xfrm>
          <a:prstGeom prst="rect">
            <a:avLst/>
          </a:prstGeom>
          <a:noFill/>
        </p:spPr>
        <p:txBody>
          <a:bodyPr wrap="square" anchor="t" lIns="0" rIns="0" tIns="0" bIns="0">
            <a:spAutoFit/>
          </a:bodyPr>
          <a:lstStyle/>
          <a:p>
            <a:pPr algn="l">
              <a:lnSpc>
                <a:spcPct val="100000"/>
              </a:lnSpc>
            </a:pPr>
            <a:r>
              <a:rPr sz="1500" b="0" i="0">
                <a:solidFill>
                  <a:srgbClr val="2F5F60"/>
                </a:solidFill>
                <a:latin typeface="Georgia"/>
              </a:rPr>
              <a:t>Mois 0</a:t>
            </a:r>
          </a:p>
        </p:txBody>
      </p:sp>
      <p:sp>
        <p:nvSpPr>
          <p:cNvPr id="6" name="TextBox 5"/>
          <p:cNvSpPr txBox="1"/>
          <p:nvPr/>
        </p:nvSpPr>
        <p:spPr>
          <a:xfrm>
            <a:off x="2075688" y="1874519"/>
            <a:ext cx="4617720" cy="274320"/>
          </a:xfrm>
          <a:prstGeom prst="rect">
            <a:avLst/>
          </a:prstGeom>
          <a:noFill/>
        </p:spPr>
        <p:txBody>
          <a:bodyPr wrap="square" anchor="t" lIns="0" rIns="0" tIns="0" bIns="0">
            <a:spAutoFit/>
          </a:bodyPr>
          <a:lstStyle/>
          <a:p>
            <a:pPr algn="l">
              <a:lnSpc>
                <a:spcPct val="100000"/>
              </a:lnSpc>
            </a:pPr>
            <a:r>
              <a:rPr sz="1250" b="1" i="0">
                <a:solidFill>
                  <a:srgbClr val="1F2937"/>
                </a:solidFill>
                <a:latin typeface="Helvetica Neue"/>
              </a:rPr>
              <a:t>Cadrage et co-construction</a:t>
            </a:r>
          </a:p>
        </p:txBody>
      </p:sp>
      <p:sp>
        <p:nvSpPr>
          <p:cNvPr id="7" name="TextBox 6"/>
          <p:cNvSpPr txBox="1"/>
          <p:nvPr/>
        </p:nvSpPr>
        <p:spPr>
          <a:xfrm>
            <a:off x="2075688" y="2167127"/>
            <a:ext cx="4617720" cy="548640"/>
          </a:xfrm>
          <a:prstGeom prst="rect">
            <a:avLst/>
          </a:prstGeom>
          <a:noFill/>
        </p:spPr>
        <p:txBody>
          <a:bodyPr wrap="square" anchor="t" lIns="0" rIns="0" tIns="0" bIns="0">
            <a:spAutoFit/>
          </a:bodyPr>
          <a:lstStyle/>
          <a:p>
            <a:pPr algn="l">
              <a:lnSpc>
                <a:spcPct val="110000"/>
              </a:lnSpc>
            </a:pPr>
            <a:r>
              <a:rPr sz="1050" b="0" i="0">
                <a:solidFill>
                  <a:srgbClr val="4B5563"/>
                </a:solidFill>
                <a:latin typeface="Helvetica Neue"/>
              </a:rPr>
              <a:t>Périmètre, élus étudiants, référent du service de santé, validation DPO.</a:t>
            </a:r>
          </a:p>
        </p:txBody>
      </p:sp>
      <p:sp>
        <p:nvSpPr>
          <p:cNvPr id="8" name="TextBox 7"/>
          <p:cNvSpPr txBox="1"/>
          <p:nvPr/>
        </p:nvSpPr>
        <p:spPr>
          <a:xfrm>
            <a:off x="566928" y="2834639"/>
            <a:ext cx="1371600" cy="365760"/>
          </a:xfrm>
          <a:prstGeom prst="rect">
            <a:avLst/>
          </a:prstGeom>
          <a:noFill/>
        </p:spPr>
        <p:txBody>
          <a:bodyPr wrap="square" anchor="t" lIns="0" rIns="0" tIns="0" bIns="0">
            <a:spAutoFit/>
          </a:bodyPr>
          <a:lstStyle/>
          <a:p>
            <a:pPr algn="l">
              <a:lnSpc>
                <a:spcPct val="100000"/>
              </a:lnSpc>
            </a:pPr>
            <a:r>
              <a:rPr sz="1500" b="0" i="0">
                <a:solidFill>
                  <a:srgbClr val="2F5F60"/>
                </a:solidFill>
                <a:latin typeface="Georgia"/>
              </a:rPr>
              <a:t>Mois 1</a:t>
            </a:r>
          </a:p>
        </p:txBody>
      </p:sp>
      <p:sp>
        <p:nvSpPr>
          <p:cNvPr id="9" name="TextBox 8"/>
          <p:cNvSpPr txBox="1"/>
          <p:nvPr/>
        </p:nvSpPr>
        <p:spPr>
          <a:xfrm>
            <a:off x="2075688" y="2834639"/>
            <a:ext cx="4617720" cy="274320"/>
          </a:xfrm>
          <a:prstGeom prst="rect">
            <a:avLst/>
          </a:prstGeom>
          <a:noFill/>
        </p:spPr>
        <p:txBody>
          <a:bodyPr wrap="square" anchor="t" lIns="0" rIns="0" tIns="0" bIns="0">
            <a:spAutoFit/>
          </a:bodyPr>
          <a:lstStyle/>
          <a:p>
            <a:pPr algn="l">
              <a:lnSpc>
                <a:spcPct val="100000"/>
              </a:lnSpc>
            </a:pPr>
            <a:r>
              <a:rPr sz="1250" b="1" i="0">
                <a:solidFill>
                  <a:srgbClr val="1F2937"/>
                </a:solidFill>
                <a:latin typeface="Helvetica Neue"/>
              </a:rPr>
              <a:t>Lancement de la première campagne</a:t>
            </a:r>
          </a:p>
        </p:txBody>
      </p:sp>
      <p:sp>
        <p:nvSpPr>
          <p:cNvPr id="10" name="TextBox 9"/>
          <p:cNvSpPr txBox="1"/>
          <p:nvPr/>
        </p:nvSpPr>
        <p:spPr>
          <a:xfrm>
            <a:off x="2075688" y="3127247"/>
            <a:ext cx="4617720" cy="548640"/>
          </a:xfrm>
          <a:prstGeom prst="rect">
            <a:avLst/>
          </a:prstGeom>
          <a:noFill/>
        </p:spPr>
        <p:txBody>
          <a:bodyPr wrap="square" anchor="t" lIns="0" rIns="0" tIns="0" bIns="0">
            <a:spAutoFit/>
          </a:bodyPr>
          <a:lstStyle/>
          <a:p>
            <a:pPr algn="l">
              <a:lnSpc>
                <a:spcPct val="110000"/>
              </a:lnSpc>
            </a:pPr>
            <a:r>
              <a:rPr sz="1050" b="0" i="0">
                <a:solidFill>
                  <a:srgbClr val="4B5563"/>
                </a:solidFill>
                <a:latin typeface="Helvetica Neue"/>
              </a:rPr>
              <a:t>Communication co-signée. Fenêtre de réponse de deux semaines.</a:t>
            </a:r>
          </a:p>
        </p:txBody>
      </p:sp>
      <p:sp>
        <p:nvSpPr>
          <p:cNvPr id="11" name="TextBox 10"/>
          <p:cNvSpPr txBox="1"/>
          <p:nvPr/>
        </p:nvSpPr>
        <p:spPr>
          <a:xfrm>
            <a:off x="566928" y="3794759"/>
            <a:ext cx="1371600" cy="365760"/>
          </a:xfrm>
          <a:prstGeom prst="rect">
            <a:avLst/>
          </a:prstGeom>
          <a:noFill/>
        </p:spPr>
        <p:txBody>
          <a:bodyPr wrap="square" anchor="t" lIns="0" rIns="0" tIns="0" bIns="0">
            <a:spAutoFit/>
          </a:bodyPr>
          <a:lstStyle/>
          <a:p>
            <a:pPr algn="l">
              <a:lnSpc>
                <a:spcPct val="100000"/>
              </a:lnSpc>
            </a:pPr>
            <a:r>
              <a:rPr sz="1500" b="0" i="0">
                <a:solidFill>
                  <a:srgbClr val="2F5F60"/>
                </a:solidFill>
                <a:latin typeface="Georgia"/>
              </a:rPr>
              <a:t>Mois 3</a:t>
            </a:r>
          </a:p>
        </p:txBody>
      </p:sp>
      <p:sp>
        <p:nvSpPr>
          <p:cNvPr id="12" name="TextBox 11"/>
          <p:cNvSpPr txBox="1"/>
          <p:nvPr/>
        </p:nvSpPr>
        <p:spPr>
          <a:xfrm>
            <a:off x="2075688" y="3794759"/>
            <a:ext cx="4617720" cy="274320"/>
          </a:xfrm>
          <a:prstGeom prst="rect">
            <a:avLst/>
          </a:prstGeom>
          <a:noFill/>
        </p:spPr>
        <p:txBody>
          <a:bodyPr wrap="square" anchor="t" lIns="0" rIns="0" tIns="0" bIns="0">
            <a:spAutoFit/>
          </a:bodyPr>
          <a:lstStyle/>
          <a:p>
            <a:pPr algn="l">
              <a:lnSpc>
                <a:spcPct val="100000"/>
              </a:lnSpc>
            </a:pPr>
            <a:r>
              <a:rPr sz="1250" b="1" i="0">
                <a:solidFill>
                  <a:srgbClr val="1F2937"/>
                </a:solidFill>
                <a:latin typeface="Helvetica Neue"/>
              </a:rPr>
              <a:t>Premier rapport, validé par le service de santé</a:t>
            </a:r>
          </a:p>
        </p:txBody>
      </p:sp>
      <p:sp>
        <p:nvSpPr>
          <p:cNvPr id="13" name="TextBox 12"/>
          <p:cNvSpPr txBox="1"/>
          <p:nvPr/>
        </p:nvSpPr>
        <p:spPr>
          <a:xfrm>
            <a:off x="2075688" y="4087368"/>
            <a:ext cx="4617720" cy="548640"/>
          </a:xfrm>
          <a:prstGeom prst="rect">
            <a:avLst/>
          </a:prstGeom>
          <a:noFill/>
        </p:spPr>
        <p:txBody>
          <a:bodyPr wrap="square" anchor="t" lIns="0" rIns="0" tIns="0" bIns="0">
            <a:spAutoFit/>
          </a:bodyPr>
          <a:lstStyle/>
          <a:p>
            <a:pPr algn="l">
              <a:lnSpc>
                <a:spcPct val="110000"/>
              </a:lnSpc>
            </a:pPr>
            <a:r>
              <a:rPr sz="1050" b="0" i="0">
                <a:solidFill>
                  <a:srgbClr val="4B5563"/>
                </a:solidFill>
                <a:latin typeface="Helvetica Neue"/>
              </a:rPr>
              <a:t>Présentation en commission santé. Point partagé direction, santé, élus.</a:t>
            </a:r>
          </a:p>
        </p:txBody>
      </p:sp>
      <p:sp>
        <p:nvSpPr>
          <p:cNvPr id="14" name="TextBox 13"/>
          <p:cNvSpPr txBox="1"/>
          <p:nvPr/>
        </p:nvSpPr>
        <p:spPr>
          <a:xfrm>
            <a:off x="566928" y="4754879"/>
            <a:ext cx="1371600" cy="365760"/>
          </a:xfrm>
          <a:prstGeom prst="rect">
            <a:avLst/>
          </a:prstGeom>
          <a:noFill/>
        </p:spPr>
        <p:txBody>
          <a:bodyPr wrap="square" anchor="t" lIns="0" rIns="0" tIns="0" bIns="0">
            <a:spAutoFit/>
          </a:bodyPr>
          <a:lstStyle/>
          <a:p>
            <a:pPr algn="l">
              <a:lnSpc>
                <a:spcPct val="100000"/>
              </a:lnSpc>
            </a:pPr>
            <a:r>
              <a:rPr sz="1500" b="0" i="0">
                <a:solidFill>
                  <a:srgbClr val="2F5F60"/>
                </a:solidFill>
                <a:latin typeface="Georgia"/>
              </a:rPr>
              <a:t>Fin sem.</a:t>
            </a:r>
          </a:p>
        </p:txBody>
      </p:sp>
      <p:sp>
        <p:nvSpPr>
          <p:cNvPr id="15" name="TextBox 14"/>
          <p:cNvSpPr txBox="1"/>
          <p:nvPr/>
        </p:nvSpPr>
        <p:spPr>
          <a:xfrm>
            <a:off x="2075688" y="4754879"/>
            <a:ext cx="4617720" cy="274320"/>
          </a:xfrm>
          <a:prstGeom prst="rect">
            <a:avLst/>
          </a:prstGeom>
          <a:noFill/>
        </p:spPr>
        <p:txBody>
          <a:bodyPr wrap="square" anchor="t" lIns="0" rIns="0" tIns="0" bIns="0">
            <a:spAutoFit/>
          </a:bodyPr>
          <a:lstStyle/>
          <a:p>
            <a:pPr algn="l">
              <a:lnSpc>
                <a:spcPct val="100000"/>
              </a:lnSpc>
            </a:pPr>
            <a:r>
              <a:rPr sz="1250" b="1" i="0">
                <a:solidFill>
                  <a:srgbClr val="1F2937"/>
                </a:solidFill>
                <a:latin typeface="Helvetica Neue"/>
              </a:rPr>
              <a:t>Bilan et décision</a:t>
            </a:r>
          </a:p>
        </p:txBody>
      </p:sp>
      <p:sp>
        <p:nvSpPr>
          <p:cNvPr id="16" name="TextBox 15"/>
          <p:cNvSpPr txBox="1"/>
          <p:nvPr/>
        </p:nvSpPr>
        <p:spPr>
          <a:xfrm>
            <a:off x="2075688" y="5047488"/>
            <a:ext cx="4617720" cy="548640"/>
          </a:xfrm>
          <a:prstGeom prst="rect">
            <a:avLst/>
          </a:prstGeom>
          <a:noFill/>
        </p:spPr>
        <p:txBody>
          <a:bodyPr wrap="square" anchor="t" lIns="0" rIns="0" tIns="0" bIns="0">
            <a:spAutoFit/>
          </a:bodyPr>
          <a:lstStyle/>
          <a:p>
            <a:pPr algn="l">
              <a:lnSpc>
                <a:spcPct val="110000"/>
              </a:lnSpc>
            </a:pPr>
            <a:r>
              <a:rPr sz="1050" b="0" i="0">
                <a:solidFill>
                  <a:srgbClr val="4B5563"/>
                </a:solidFill>
                <a:latin typeface="Helvetica Neue"/>
              </a:rPr>
              <a:t>Retours des élus et du service de santé. Décision sur la poursuite.</a:t>
            </a:r>
          </a:p>
        </p:txBody>
      </p:sp>
      <p:sp>
        <p:nvSpPr>
          <p:cNvPr id="17" name="Rounded Rectangle 16"/>
          <p:cNvSpPr/>
          <p:nvPr/>
        </p:nvSpPr>
        <p:spPr>
          <a:xfrm>
            <a:off x="6967728" y="1874519"/>
            <a:ext cx="4657039" cy="1783080"/>
          </a:xfrm>
          <a:prstGeom prst="roundRect">
            <a:avLst>
              <a:gd name="adj" fmla="val 7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223760" y="2039112"/>
            <a:ext cx="4199839" cy="274320"/>
          </a:xfrm>
          <a:prstGeom prst="rect">
            <a:avLst/>
          </a:prstGeom>
          <a:noFill/>
        </p:spPr>
        <p:txBody>
          <a:bodyPr wrap="square" anchor="t" lIns="0" rIns="0" tIns="0" bIns="0">
            <a:spAutoFit/>
          </a:bodyPr>
          <a:lstStyle/>
          <a:p>
            <a:pPr algn="l">
              <a:lnSpc>
                <a:spcPct val="100000"/>
              </a:lnSpc>
            </a:pPr>
            <a:r>
              <a:rPr sz="1400" b="0" i="0">
                <a:solidFill>
                  <a:srgbClr val="1F2937"/>
                </a:solidFill>
                <a:latin typeface="Georgia"/>
              </a:rPr>
              <a:t>Ce que vous fournissez</a:t>
            </a:r>
          </a:p>
        </p:txBody>
      </p:sp>
      <p:sp>
        <p:nvSpPr>
          <p:cNvPr id="19" name="TextBox 18"/>
          <p:cNvSpPr txBox="1"/>
          <p:nvPr/>
        </p:nvSpPr>
        <p:spPr>
          <a:xfrm>
            <a:off x="7223760" y="2441448"/>
            <a:ext cx="4199839" cy="1097280"/>
          </a:xfrm>
          <a:prstGeom prst="rect">
            <a:avLst/>
          </a:prstGeom>
          <a:noFill/>
        </p:spPr>
        <p:txBody>
          <a:bodyPr wrap="square" anchor="t" lIns="0" rIns="0" tIns="0" bIns="0">
            <a:spAutoFit/>
          </a:bodyPr>
          <a:lstStyle/>
          <a:p>
            <a:pPr algn="l">
              <a:lnSpc>
                <a:spcPct val="105000"/>
              </a:lnSpc>
              <a:spcAft>
                <a:spcPts val="400"/>
              </a:spcAft>
            </a:pPr>
            <a:r>
              <a:rPr sz="1100" b="0" i="0">
                <a:solidFill>
                  <a:srgbClr val="4B5563"/>
                </a:solidFill>
                <a:latin typeface="Helvetica Neue"/>
              </a:rPr>
              <a:t>·  Un référent du service de santé universitaire</a:t>
            </a:r>
          </a:p>
          <a:p>
            <a:pPr algn="l">
              <a:lnSpc>
                <a:spcPct val="105000"/>
              </a:lnSpc>
              <a:spcAft>
                <a:spcPts val="400"/>
              </a:spcAft>
            </a:pPr>
            <a:r>
              <a:rPr sz="1100" b="0" i="0">
                <a:solidFill>
                  <a:srgbClr val="4B5563"/>
                </a:solidFill>
                <a:latin typeface="Helvetica Neue"/>
              </a:rPr>
              <a:t>·  L'accord des instances et élus étudiants</a:t>
            </a:r>
          </a:p>
          <a:p>
            <a:pPr algn="l">
              <a:lnSpc>
                <a:spcPct val="105000"/>
              </a:lnSpc>
              <a:spcAft>
                <a:spcPts val="400"/>
              </a:spcAft>
            </a:pPr>
            <a:r>
              <a:rPr sz="1100" b="0" i="0">
                <a:solidFill>
                  <a:srgbClr val="4B5563"/>
                </a:solidFill>
                <a:latin typeface="Helvetica Neue"/>
              </a:rPr>
              <a:t>·  Une cartographie des composantes</a:t>
            </a:r>
          </a:p>
          <a:p>
            <a:pPr algn="l">
              <a:lnSpc>
                <a:spcPct val="105000"/>
              </a:lnSpc>
              <a:spcAft>
                <a:spcPts val="400"/>
              </a:spcAft>
            </a:pPr>
            <a:r>
              <a:rPr sz="1100" b="0" i="0">
                <a:solidFill>
                  <a:srgbClr val="4B5563"/>
                </a:solidFill>
                <a:latin typeface="Helvetica Neue"/>
              </a:rPr>
              <a:t>·  Un plan de communication co-signé</a:t>
            </a:r>
          </a:p>
        </p:txBody>
      </p:sp>
      <p:sp>
        <p:nvSpPr>
          <p:cNvPr id="20" name="Rounded Rectangle 19"/>
          <p:cNvSpPr/>
          <p:nvPr/>
        </p:nvSpPr>
        <p:spPr>
          <a:xfrm>
            <a:off x="6967728" y="3840479"/>
            <a:ext cx="4657039" cy="1783080"/>
          </a:xfrm>
          <a:prstGeom prst="roundRect">
            <a:avLst>
              <a:gd name="adj" fmla="val 7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7223760" y="4005071"/>
            <a:ext cx="4199839" cy="274320"/>
          </a:xfrm>
          <a:prstGeom prst="rect">
            <a:avLst/>
          </a:prstGeom>
          <a:noFill/>
        </p:spPr>
        <p:txBody>
          <a:bodyPr wrap="square" anchor="t" lIns="0" rIns="0" tIns="0" bIns="0">
            <a:spAutoFit/>
          </a:bodyPr>
          <a:lstStyle/>
          <a:p>
            <a:pPr algn="l">
              <a:lnSpc>
                <a:spcPct val="100000"/>
              </a:lnSpc>
            </a:pPr>
            <a:r>
              <a:rPr sz="1400" b="0" i="0">
                <a:solidFill>
                  <a:srgbClr val="1F2937"/>
                </a:solidFill>
                <a:latin typeface="Georgia"/>
              </a:rPr>
              <a:t>Ce que vous recevez</a:t>
            </a:r>
          </a:p>
        </p:txBody>
      </p:sp>
      <p:sp>
        <p:nvSpPr>
          <p:cNvPr id="22" name="TextBox 21"/>
          <p:cNvSpPr txBox="1"/>
          <p:nvPr/>
        </p:nvSpPr>
        <p:spPr>
          <a:xfrm>
            <a:off x="7223760" y="4407407"/>
            <a:ext cx="4199839" cy="1097280"/>
          </a:xfrm>
          <a:prstGeom prst="rect">
            <a:avLst/>
          </a:prstGeom>
          <a:noFill/>
        </p:spPr>
        <p:txBody>
          <a:bodyPr wrap="square" anchor="t" lIns="0" rIns="0" tIns="0" bIns="0">
            <a:spAutoFit/>
          </a:bodyPr>
          <a:lstStyle/>
          <a:p>
            <a:pPr algn="l">
              <a:lnSpc>
                <a:spcPct val="105000"/>
              </a:lnSpc>
              <a:spcAft>
                <a:spcPts val="400"/>
              </a:spcAft>
            </a:pPr>
            <a:r>
              <a:rPr sz="1100" b="0" i="0">
                <a:solidFill>
                  <a:srgbClr val="4B5563"/>
                </a:solidFill>
                <a:latin typeface="Helvetica Neue"/>
              </a:rPr>
              <a:t>·  Une campagne semestrielle prête à l'emploi</a:t>
            </a:r>
          </a:p>
          <a:p>
            <a:pPr algn="l">
              <a:lnSpc>
                <a:spcPct val="105000"/>
              </a:lnSpc>
              <a:spcAft>
                <a:spcPts val="400"/>
              </a:spcAft>
            </a:pPr>
            <a:r>
              <a:rPr sz="1100" b="0" i="0">
                <a:solidFill>
                  <a:srgbClr val="4B5563"/>
                </a:solidFill>
                <a:latin typeface="Helvetica Neue"/>
              </a:rPr>
              <a:t>·  Le rapport validé par le service de santé</a:t>
            </a:r>
          </a:p>
          <a:p>
            <a:pPr algn="l">
              <a:lnSpc>
                <a:spcPct val="105000"/>
              </a:lnSpc>
              <a:spcAft>
                <a:spcPts val="400"/>
              </a:spcAft>
            </a:pPr>
            <a:r>
              <a:rPr sz="1100" b="0" i="0">
                <a:solidFill>
                  <a:srgbClr val="4B5563"/>
                </a:solidFill>
                <a:latin typeface="Helvetica Neue"/>
              </a:rPr>
              <a:t>·  Un accompagnement clinique sur les résultats</a:t>
            </a:r>
          </a:p>
          <a:p>
            <a:pPr algn="l">
              <a:lnSpc>
                <a:spcPct val="105000"/>
              </a:lnSpc>
              <a:spcAft>
                <a:spcPts val="400"/>
              </a:spcAft>
            </a:pPr>
            <a:r>
              <a:rPr sz="1100" b="0" i="0">
                <a:solidFill>
                  <a:srgbClr val="4B5563"/>
                </a:solidFill>
                <a:latin typeface="Helvetica Neue"/>
              </a:rPr>
              <a:t>·  Une charte d'anonymat opposable aux instances</a:t>
            </a:r>
          </a:p>
        </p:txBody>
      </p:sp>
      <p:sp>
        <p:nvSpPr>
          <p:cNvPr id="23" name="TextBox 22"/>
          <p:cNvSpPr txBox="1"/>
          <p:nvPr/>
        </p:nvSpPr>
        <p:spPr>
          <a:xfrm>
            <a:off x="10637215" y="6400800"/>
            <a:ext cx="1097280" cy="274320"/>
          </a:xfrm>
          <a:prstGeom prst="rect">
            <a:avLst/>
          </a:prstGeom>
          <a:noFill/>
        </p:spPr>
        <p:txBody>
          <a:bodyPr wrap="square" anchor="t" lIns="0" rIns="0" tIns="0" bIns="0">
            <a:spAutoFit/>
          </a:bodyPr>
          <a:lstStyle/>
          <a:p>
            <a:pPr algn="r">
              <a:lnSpc>
                <a:spcPct val="100000"/>
              </a:lnSpc>
            </a:pPr>
            <a:r>
              <a:rPr sz="900" b="0" i="0">
                <a:solidFill>
                  <a:srgbClr val="6B7280"/>
                </a:solidFill>
                <a:latin typeface="Helvetica Neue"/>
              </a:rPr>
              <a:t>15 / 16</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DFCF9"/>
        </a:solidFill>
        <a:effectLst/>
      </p:bgPr>
    </p:bg>
    <p:spTree>
      <p:nvGrpSpPr>
        <p:cNvPr id="1" name=""/>
        <p:cNvGrpSpPr/>
        <p:nvPr/>
      </p:nvGrpSpPr>
      <p:grpSpPr/>
      <p:sp>
        <p:nvSpPr>
          <p:cNvPr id="2" name="TextBox 1"/>
          <p:cNvSpPr txBox="1"/>
          <p:nvPr/>
        </p:nvSpPr>
        <p:spPr>
          <a:xfrm>
            <a:off x="566928" y="384048"/>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EN RÉSUMÉ</a:t>
            </a:r>
          </a:p>
        </p:txBody>
      </p:sp>
      <p:sp>
        <p:nvSpPr>
          <p:cNvPr id="3" name="TextBox 2"/>
          <p:cNvSpPr txBox="1"/>
          <p:nvPr/>
        </p:nvSpPr>
        <p:spPr>
          <a:xfrm>
            <a:off x="566928" y="676656"/>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MANIAE, EN CINQ POINTS</a:t>
            </a:r>
          </a:p>
        </p:txBody>
      </p:sp>
      <p:sp>
        <p:nvSpPr>
          <p:cNvPr id="4" name="TextBox 3"/>
          <p:cNvSpPr txBox="1"/>
          <p:nvPr/>
        </p:nvSpPr>
        <p:spPr>
          <a:xfrm>
            <a:off x="566928" y="932688"/>
            <a:ext cx="11057839" cy="868680"/>
          </a:xfrm>
          <a:prstGeom prst="rect">
            <a:avLst/>
          </a:prstGeom>
          <a:noFill/>
        </p:spPr>
        <p:txBody>
          <a:bodyPr wrap="square" anchor="t" lIns="0" rIns="0" tIns="0" bIns="0">
            <a:spAutoFit/>
          </a:bodyPr>
          <a:lstStyle/>
          <a:p>
            <a:pPr algn="l">
              <a:lnSpc>
                <a:spcPct val="105000"/>
              </a:lnSpc>
            </a:pPr>
            <a:r>
              <a:rPr sz="2300" b="0" i="0">
                <a:solidFill>
                  <a:srgbClr val="1F2937"/>
                </a:solidFill>
                <a:latin typeface="Georgia"/>
              </a:rPr>
              <a:t>Un dépistage genré, scientifiquement fondé, prêt à l'expérimentation.</a:t>
            </a:r>
          </a:p>
        </p:txBody>
      </p:sp>
      <p:sp>
        <p:nvSpPr>
          <p:cNvPr id="5" name="Rounded Rectangle 4"/>
          <p:cNvSpPr/>
          <p:nvPr/>
        </p:nvSpPr>
        <p:spPr>
          <a:xfrm>
            <a:off x="566928" y="1783080"/>
            <a:ext cx="2050633" cy="1554480"/>
          </a:xfrm>
          <a:prstGeom prst="roundRect">
            <a:avLst>
              <a:gd name="adj" fmla="val 8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Oval 5"/>
          <p:cNvSpPr/>
          <p:nvPr/>
        </p:nvSpPr>
        <p:spPr>
          <a:xfrm>
            <a:off x="1391076" y="2011680"/>
            <a:ext cx="402336" cy="402336"/>
          </a:xfrm>
          <a:prstGeom prst="ellipse">
            <a:avLst/>
          </a:prstGeom>
          <a:solidFill>
            <a:srgbClr val="EFF5F4"/>
          </a:solidFill>
          <a:ln w="12700">
            <a:solidFill>
              <a:srgbClr val="CFE2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391076" y="2011680"/>
            <a:ext cx="402336" cy="402336"/>
          </a:xfrm>
          <a:prstGeom prst="rect">
            <a:avLst/>
          </a:prstGeom>
          <a:noFill/>
        </p:spPr>
        <p:txBody>
          <a:bodyPr wrap="square" anchor="ctr" lIns="0" rIns="0" tIns="0" bIns="0">
            <a:spAutoFit/>
          </a:bodyPr>
          <a:lstStyle/>
          <a:p>
            <a:pPr algn="ctr">
              <a:lnSpc>
                <a:spcPct val="100000"/>
              </a:lnSpc>
            </a:pPr>
            <a:r>
              <a:rPr sz="1400" b="0" i="0">
                <a:solidFill>
                  <a:srgbClr val="2F5F60"/>
                </a:solidFill>
                <a:latin typeface="Georgia"/>
              </a:rPr>
              <a:t>1</a:t>
            </a:r>
          </a:p>
        </p:txBody>
      </p:sp>
      <p:sp>
        <p:nvSpPr>
          <p:cNvPr id="8" name="TextBox 7"/>
          <p:cNvSpPr txBox="1"/>
          <p:nvPr/>
        </p:nvSpPr>
        <p:spPr>
          <a:xfrm>
            <a:off x="731520" y="2560320"/>
            <a:ext cx="1721449" cy="731520"/>
          </a:xfrm>
          <a:prstGeom prst="rect">
            <a:avLst/>
          </a:prstGeom>
          <a:noFill/>
        </p:spPr>
        <p:txBody>
          <a:bodyPr wrap="square" anchor="t" lIns="0" rIns="0" tIns="0" bIns="0">
            <a:spAutoFit/>
          </a:bodyPr>
          <a:lstStyle/>
          <a:p>
            <a:pPr algn="ctr">
              <a:lnSpc>
                <a:spcPct val="105000"/>
              </a:lnSpc>
            </a:pPr>
            <a:r>
              <a:rPr sz="1100" b="0" i="0">
                <a:solidFill>
                  <a:srgbClr val="1F2937"/>
                </a:solidFill>
                <a:latin typeface="Helvetica Neue"/>
              </a:rPr>
              <a:t>Aucune donnée identifiante collectée</a:t>
            </a:r>
          </a:p>
        </p:txBody>
      </p:sp>
      <p:sp>
        <p:nvSpPr>
          <p:cNvPr id="9" name="Rounded Rectangle 8"/>
          <p:cNvSpPr/>
          <p:nvPr/>
        </p:nvSpPr>
        <p:spPr>
          <a:xfrm>
            <a:off x="2818729" y="1783080"/>
            <a:ext cx="2050633" cy="1554480"/>
          </a:xfrm>
          <a:prstGeom prst="roundRect">
            <a:avLst>
              <a:gd name="adj" fmla="val 8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Oval 9"/>
          <p:cNvSpPr/>
          <p:nvPr/>
        </p:nvSpPr>
        <p:spPr>
          <a:xfrm>
            <a:off x="3642878" y="2011680"/>
            <a:ext cx="402336" cy="402336"/>
          </a:xfrm>
          <a:prstGeom prst="ellipse">
            <a:avLst/>
          </a:prstGeom>
          <a:solidFill>
            <a:srgbClr val="EFF5F4"/>
          </a:solidFill>
          <a:ln w="12700">
            <a:solidFill>
              <a:srgbClr val="CFE2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642878" y="2011680"/>
            <a:ext cx="402336" cy="402336"/>
          </a:xfrm>
          <a:prstGeom prst="rect">
            <a:avLst/>
          </a:prstGeom>
          <a:noFill/>
        </p:spPr>
        <p:txBody>
          <a:bodyPr wrap="square" anchor="ctr" lIns="0" rIns="0" tIns="0" bIns="0">
            <a:spAutoFit/>
          </a:bodyPr>
          <a:lstStyle/>
          <a:p>
            <a:pPr algn="ctr">
              <a:lnSpc>
                <a:spcPct val="100000"/>
              </a:lnSpc>
            </a:pPr>
            <a:r>
              <a:rPr sz="1400" b="0" i="0">
                <a:solidFill>
                  <a:srgbClr val="2F5F60"/>
                </a:solidFill>
                <a:latin typeface="Georgia"/>
              </a:rPr>
              <a:t>2</a:t>
            </a:r>
          </a:p>
        </p:txBody>
      </p:sp>
      <p:sp>
        <p:nvSpPr>
          <p:cNvPr id="12" name="TextBox 11"/>
          <p:cNvSpPr txBox="1"/>
          <p:nvPr/>
        </p:nvSpPr>
        <p:spPr>
          <a:xfrm>
            <a:off x="2983321" y="2560320"/>
            <a:ext cx="1721449" cy="731520"/>
          </a:xfrm>
          <a:prstGeom prst="rect">
            <a:avLst/>
          </a:prstGeom>
          <a:noFill/>
        </p:spPr>
        <p:txBody>
          <a:bodyPr wrap="square" anchor="t" lIns="0" rIns="0" tIns="0" bIns="0">
            <a:spAutoFit/>
          </a:bodyPr>
          <a:lstStyle/>
          <a:p>
            <a:pPr algn="ctr">
              <a:lnSpc>
                <a:spcPct val="105000"/>
              </a:lnSpc>
            </a:pPr>
            <a:r>
              <a:rPr sz="1100" b="0" i="0">
                <a:solidFill>
                  <a:srgbClr val="1F2937"/>
                </a:solidFill>
                <a:latin typeface="Helvetica Neue"/>
              </a:rPr>
              <a:t>Fonctionne sur tout appareil</a:t>
            </a:r>
          </a:p>
        </p:txBody>
      </p:sp>
      <p:sp>
        <p:nvSpPr>
          <p:cNvPr id="13" name="Rounded Rectangle 12"/>
          <p:cNvSpPr/>
          <p:nvPr/>
        </p:nvSpPr>
        <p:spPr>
          <a:xfrm>
            <a:off x="5070530" y="1783080"/>
            <a:ext cx="2050633" cy="1554480"/>
          </a:xfrm>
          <a:prstGeom prst="roundRect">
            <a:avLst>
              <a:gd name="adj" fmla="val 8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Oval 13"/>
          <p:cNvSpPr/>
          <p:nvPr/>
        </p:nvSpPr>
        <p:spPr>
          <a:xfrm>
            <a:off x="5894679" y="2011680"/>
            <a:ext cx="402336" cy="402336"/>
          </a:xfrm>
          <a:prstGeom prst="ellipse">
            <a:avLst/>
          </a:prstGeom>
          <a:solidFill>
            <a:srgbClr val="EFF5F4"/>
          </a:solidFill>
          <a:ln w="12700">
            <a:solidFill>
              <a:srgbClr val="CFE2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894679" y="2011680"/>
            <a:ext cx="402336" cy="402336"/>
          </a:xfrm>
          <a:prstGeom prst="rect">
            <a:avLst/>
          </a:prstGeom>
          <a:noFill/>
        </p:spPr>
        <p:txBody>
          <a:bodyPr wrap="square" anchor="ctr" lIns="0" rIns="0" tIns="0" bIns="0">
            <a:spAutoFit/>
          </a:bodyPr>
          <a:lstStyle/>
          <a:p>
            <a:pPr algn="ctr">
              <a:lnSpc>
                <a:spcPct val="100000"/>
              </a:lnSpc>
            </a:pPr>
            <a:r>
              <a:rPr sz="1400" b="0" i="0">
                <a:solidFill>
                  <a:srgbClr val="2F5F60"/>
                </a:solidFill>
                <a:latin typeface="Georgia"/>
              </a:rPr>
              <a:t>3</a:t>
            </a:r>
          </a:p>
        </p:txBody>
      </p:sp>
      <p:sp>
        <p:nvSpPr>
          <p:cNvPr id="16" name="TextBox 15"/>
          <p:cNvSpPr txBox="1"/>
          <p:nvPr/>
        </p:nvSpPr>
        <p:spPr>
          <a:xfrm>
            <a:off x="5235122" y="2560320"/>
            <a:ext cx="1721449" cy="731520"/>
          </a:xfrm>
          <a:prstGeom prst="rect">
            <a:avLst/>
          </a:prstGeom>
          <a:noFill/>
        </p:spPr>
        <p:txBody>
          <a:bodyPr wrap="square" anchor="t" lIns="0" rIns="0" tIns="0" bIns="0">
            <a:spAutoFit/>
          </a:bodyPr>
          <a:lstStyle/>
          <a:p>
            <a:pPr algn="ctr">
              <a:lnSpc>
                <a:spcPct val="105000"/>
              </a:lnSpc>
            </a:pPr>
            <a:r>
              <a:rPr sz="1100" b="0" i="0">
                <a:solidFill>
                  <a:srgbClr val="1F2937"/>
                </a:solidFill>
                <a:latin typeface="Helvetica Neue"/>
              </a:rPr>
              <a:t>5 minutes par participant</a:t>
            </a:r>
          </a:p>
        </p:txBody>
      </p:sp>
      <p:sp>
        <p:nvSpPr>
          <p:cNvPr id="17" name="Rounded Rectangle 16"/>
          <p:cNvSpPr/>
          <p:nvPr/>
        </p:nvSpPr>
        <p:spPr>
          <a:xfrm>
            <a:off x="7322332" y="1783080"/>
            <a:ext cx="2050633" cy="1554480"/>
          </a:xfrm>
          <a:prstGeom prst="roundRect">
            <a:avLst>
              <a:gd name="adj" fmla="val 8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Oval 17"/>
          <p:cNvSpPr/>
          <p:nvPr/>
        </p:nvSpPr>
        <p:spPr>
          <a:xfrm>
            <a:off x="8146481" y="2011680"/>
            <a:ext cx="402336" cy="402336"/>
          </a:xfrm>
          <a:prstGeom prst="ellipse">
            <a:avLst/>
          </a:prstGeom>
          <a:solidFill>
            <a:srgbClr val="EFF5F4"/>
          </a:solidFill>
          <a:ln w="12700">
            <a:solidFill>
              <a:srgbClr val="CFE2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146481" y="2011680"/>
            <a:ext cx="402336" cy="402336"/>
          </a:xfrm>
          <a:prstGeom prst="rect">
            <a:avLst/>
          </a:prstGeom>
          <a:noFill/>
        </p:spPr>
        <p:txBody>
          <a:bodyPr wrap="square" anchor="ctr" lIns="0" rIns="0" tIns="0" bIns="0">
            <a:spAutoFit/>
          </a:bodyPr>
          <a:lstStyle/>
          <a:p>
            <a:pPr algn="ctr">
              <a:lnSpc>
                <a:spcPct val="100000"/>
              </a:lnSpc>
            </a:pPr>
            <a:r>
              <a:rPr sz="1400" b="0" i="0">
                <a:solidFill>
                  <a:srgbClr val="2F5F60"/>
                </a:solidFill>
                <a:latin typeface="Georgia"/>
              </a:rPr>
              <a:t>4</a:t>
            </a:r>
          </a:p>
        </p:txBody>
      </p:sp>
      <p:sp>
        <p:nvSpPr>
          <p:cNvPr id="20" name="TextBox 19"/>
          <p:cNvSpPr txBox="1"/>
          <p:nvPr/>
        </p:nvSpPr>
        <p:spPr>
          <a:xfrm>
            <a:off x="7486924" y="2560320"/>
            <a:ext cx="1721449" cy="731520"/>
          </a:xfrm>
          <a:prstGeom prst="rect">
            <a:avLst/>
          </a:prstGeom>
          <a:noFill/>
        </p:spPr>
        <p:txBody>
          <a:bodyPr wrap="square" anchor="t" lIns="0" rIns="0" tIns="0" bIns="0">
            <a:spAutoFit/>
          </a:bodyPr>
          <a:lstStyle/>
          <a:p>
            <a:pPr algn="ctr">
              <a:lnSpc>
                <a:spcPct val="105000"/>
              </a:lnSpc>
            </a:pPr>
            <a:r>
              <a:rPr sz="1100" b="0" i="0">
                <a:solidFill>
                  <a:srgbClr val="1F2937"/>
                </a:solidFill>
                <a:latin typeface="Helvetica Neue"/>
              </a:rPr>
              <a:t>Programme de 5 modules intégré</a:t>
            </a:r>
          </a:p>
        </p:txBody>
      </p:sp>
      <p:sp>
        <p:nvSpPr>
          <p:cNvPr id="21" name="Rounded Rectangle 20"/>
          <p:cNvSpPr/>
          <p:nvPr/>
        </p:nvSpPr>
        <p:spPr>
          <a:xfrm>
            <a:off x="9574133" y="1783080"/>
            <a:ext cx="2050633" cy="1554480"/>
          </a:xfrm>
          <a:prstGeom prst="roundRect">
            <a:avLst>
              <a:gd name="adj" fmla="val 8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10398282" y="2011680"/>
            <a:ext cx="402336" cy="402336"/>
          </a:xfrm>
          <a:prstGeom prst="ellipse">
            <a:avLst/>
          </a:prstGeom>
          <a:solidFill>
            <a:srgbClr val="EFF5F4"/>
          </a:solidFill>
          <a:ln w="12700">
            <a:solidFill>
              <a:srgbClr val="CFE2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10398282" y="2011680"/>
            <a:ext cx="402336" cy="402336"/>
          </a:xfrm>
          <a:prstGeom prst="rect">
            <a:avLst/>
          </a:prstGeom>
          <a:noFill/>
        </p:spPr>
        <p:txBody>
          <a:bodyPr wrap="square" anchor="ctr" lIns="0" rIns="0" tIns="0" bIns="0">
            <a:spAutoFit/>
          </a:bodyPr>
          <a:lstStyle/>
          <a:p>
            <a:pPr algn="ctr">
              <a:lnSpc>
                <a:spcPct val="100000"/>
              </a:lnSpc>
            </a:pPr>
            <a:r>
              <a:rPr sz="1400" b="0" i="0">
                <a:solidFill>
                  <a:srgbClr val="2F5F60"/>
                </a:solidFill>
                <a:latin typeface="Georgia"/>
              </a:rPr>
              <a:t>5</a:t>
            </a:r>
          </a:p>
        </p:txBody>
      </p:sp>
      <p:sp>
        <p:nvSpPr>
          <p:cNvPr id="24" name="TextBox 23"/>
          <p:cNvSpPr txBox="1"/>
          <p:nvPr/>
        </p:nvSpPr>
        <p:spPr>
          <a:xfrm>
            <a:off x="9738725" y="2560320"/>
            <a:ext cx="1721449" cy="731520"/>
          </a:xfrm>
          <a:prstGeom prst="rect">
            <a:avLst/>
          </a:prstGeom>
          <a:noFill/>
        </p:spPr>
        <p:txBody>
          <a:bodyPr wrap="square" anchor="t" lIns="0" rIns="0" tIns="0" bIns="0">
            <a:spAutoFit/>
          </a:bodyPr>
          <a:lstStyle/>
          <a:p>
            <a:pPr algn="ctr">
              <a:lnSpc>
                <a:spcPct val="105000"/>
              </a:lnSpc>
            </a:pPr>
            <a:r>
              <a:rPr sz="1100" b="0" i="0">
                <a:solidFill>
                  <a:srgbClr val="1F2937"/>
                </a:solidFill>
                <a:latin typeface="Helvetica Neue"/>
              </a:rPr>
              <a:t>Triage clinique sécurisé en zone rouge</a:t>
            </a:r>
          </a:p>
        </p:txBody>
      </p:sp>
      <p:sp>
        <p:nvSpPr>
          <p:cNvPr id="25" name="Rounded Rectangle 24"/>
          <p:cNvSpPr/>
          <p:nvPr/>
        </p:nvSpPr>
        <p:spPr>
          <a:xfrm>
            <a:off x="566928" y="3749039"/>
            <a:ext cx="11057839" cy="1463040"/>
          </a:xfrm>
          <a:prstGeom prst="roundRect">
            <a:avLst>
              <a:gd name="adj" fmla="val 7000"/>
            </a:avLst>
          </a:prstGeom>
          <a:solidFill>
            <a:srgbClr val="EFF5F4"/>
          </a:solidFill>
          <a:ln w="11430">
            <a:solidFill>
              <a:srgbClr val="CFE2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932688" y="4023359"/>
            <a:ext cx="5943600" cy="914400"/>
          </a:xfrm>
          <a:prstGeom prst="rect">
            <a:avLst/>
          </a:prstGeom>
          <a:noFill/>
        </p:spPr>
        <p:txBody>
          <a:bodyPr wrap="square" anchor="ctr" lIns="0" rIns="0" tIns="0" bIns="0">
            <a:spAutoFit/>
          </a:bodyPr>
          <a:lstStyle/>
          <a:p>
            <a:pPr algn="l">
              <a:lnSpc>
                <a:spcPct val="110000"/>
              </a:lnSpc>
            </a:pPr>
            <a:r>
              <a:rPr sz="2000" b="0" i="0">
                <a:solidFill>
                  <a:srgbClr val="1F2937"/>
                </a:solidFill>
                <a:latin typeface="Georgia"/>
              </a:rPr>
              <a:t>Un atelier de cadrage, une heure, sous deux semaines.</a:t>
            </a:r>
          </a:p>
        </p:txBody>
      </p:sp>
      <p:sp>
        <p:nvSpPr>
          <p:cNvPr id="27" name="TextBox 26"/>
          <p:cNvSpPr txBox="1"/>
          <p:nvPr/>
        </p:nvSpPr>
        <p:spPr>
          <a:xfrm>
            <a:off x="7150608" y="4069079"/>
            <a:ext cx="1691640" cy="274320"/>
          </a:xfrm>
          <a:prstGeom prst="rect">
            <a:avLst/>
          </a:prstGeom>
          <a:noFill/>
        </p:spPr>
        <p:txBody>
          <a:bodyPr wrap="square" anchor="t" lIns="0" rIns="0" tIns="0" bIns="0">
            <a:spAutoFit/>
          </a:bodyPr>
          <a:lstStyle/>
          <a:p>
            <a:pPr algn="l">
              <a:lnSpc>
                <a:spcPct val="100000"/>
              </a:lnSpc>
            </a:pPr>
            <a:r>
              <a:rPr sz="850" b="1" i="0">
                <a:solidFill>
                  <a:srgbClr val="2F5F60"/>
                </a:solidFill>
                <a:latin typeface="Helvetica Neue"/>
              </a:rPr>
              <a:t>DURÉE</a:t>
            </a:r>
          </a:p>
        </p:txBody>
      </p:sp>
      <p:sp>
        <p:nvSpPr>
          <p:cNvPr id="28" name="TextBox 27"/>
          <p:cNvSpPr txBox="1"/>
          <p:nvPr/>
        </p:nvSpPr>
        <p:spPr>
          <a:xfrm>
            <a:off x="7150608" y="4352544"/>
            <a:ext cx="1783080" cy="731520"/>
          </a:xfrm>
          <a:prstGeom prst="rect">
            <a:avLst/>
          </a:prstGeom>
          <a:noFill/>
        </p:spPr>
        <p:txBody>
          <a:bodyPr wrap="square" anchor="t" lIns="0" rIns="0" tIns="0" bIns="0">
            <a:spAutoFit/>
          </a:bodyPr>
          <a:lstStyle/>
          <a:p>
            <a:pPr algn="l">
              <a:lnSpc>
                <a:spcPct val="105000"/>
              </a:lnSpc>
            </a:pPr>
            <a:r>
              <a:rPr sz="1200" b="0" i="0">
                <a:solidFill>
                  <a:srgbClr val="1F2937"/>
                </a:solidFill>
                <a:latin typeface="Georgia"/>
              </a:rPr>
              <a:t>1 heure</a:t>
            </a:r>
          </a:p>
        </p:txBody>
      </p:sp>
      <p:sp>
        <p:nvSpPr>
          <p:cNvPr id="29" name="TextBox 28"/>
          <p:cNvSpPr txBox="1"/>
          <p:nvPr/>
        </p:nvSpPr>
        <p:spPr>
          <a:xfrm>
            <a:off x="8979408" y="4069079"/>
            <a:ext cx="1691640" cy="274320"/>
          </a:xfrm>
          <a:prstGeom prst="rect">
            <a:avLst/>
          </a:prstGeom>
          <a:noFill/>
        </p:spPr>
        <p:txBody>
          <a:bodyPr wrap="square" anchor="t" lIns="0" rIns="0" tIns="0" bIns="0">
            <a:spAutoFit/>
          </a:bodyPr>
          <a:lstStyle/>
          <a:p>
            <a:pPr algn="l">
              <a:lnSpc>
                <a:spcPct val="100000"/>
              </a:lnSpc>
            </a:pPr>
            <a:r>
              <a:rPr sz="850" b="1" i="0">
                <a:solidFill>
                  <a:srgbClr val="2F5F60"/>
                </a:solidFill>
                <a:latin typeface="Helvetica Neue"/>
              </a:rPr>
              <a:t>DÉLAI</a:t>
            </a:r>
          </a:p>
        </p:txBody>
      </p:sp>
      <p:sp>
        <p:nvSpPr>
          <p:cNvPr id="30" name="TextBox 29"/>
          <p:cNvSpPr txBox="1"/>
          <p:nvPr/>
        </p:nvSpPr>
        <p:spPr>
          <a:xfrm>
            <a:off x="8979408" y="4352544"/>
            <a:ext cx="1783080" cy="731520"/>
          </a:xfrm>
          <a:prstGeom prst="rect">
            <a:avLst/>
          </a:prstGeom>
          <a:noFill/>
        </p:spPr>
        <p:txBody>
          <a:bodyPr wrap="square" anchor="t" lIns="0" rIns="0" tIns="0" bIns="0">
            <a:spAutoFit/>
          </a:bodyPr>
          <a:lstStyle/>
          <a:p>
            <a:pPr algn="l">
              <a:lnSpc>
                <a:spcPct val="105000"/>
              </a:lnSpc>
            </a:pPr>
            <a:r>
              <a:rPr sz="1200" b="0" i="0">
                <a:solidFill>
                  <a:srgbClr val="1F2937"/>
                </a:solidFill>
                <a:latin typeface="Georgia"/>
              </a:rPr>
              <a:t>Sous deux semaines</a:t>
            </a:r>
          </a:p>
        </p:txBody>
      </p:sp>
      <p:sp>
        <p:nvSpPr>
          <p:cNvPr id="31" name="TextBox 30"/>
          <p:cNvSpPr txBox="1"/>
          <p:nvPr/>
        </p:nvSpPr>
        <p:spPr>
          <a:xfrm>
            <a:off x="10808208" y="4069079"/>
            <a:ext cx="1691640" cy="274320"/>
          </a:xfrm>
          <a:prstGeom prst="rect">
            <a:avLst/>
          </a:prstGeom>
          <a:noFill/>
        </p:spPr>
        <p:txBody>
          <a:bodyPr wrap="square" anchor="t" lIns="0" rIns="0" tIns="0" bIns="0">
            <a:spAutoFit/>
          </a:bodyPr>
          <a:lstStyle/>
          <a:p>
            <a:pPr algn="l">
              <a:lnSpc>
                <a:spcPct val="100000"/>
              </a:lnSpc>
            </a:pPr>
            <a:r>
              <a:rPr sz="850" b="1" i="0">
                <a:solidFill>
                  <a:srgbClr val="2F5F60"/>
                </a:solidFill>
                <a:latin typeface="Helvetica Neue"/>
              </a:rPr>
              <a:t>PERSONNES UTILES</a:t>
            </a:r>
          </a:p>
        </p:txBody>
      </p:sp>
      <p:sp>
        <p:nvSpPr>
          <p:cNvPr id="32" name="TextBox 31"/>
          <p:cNvSpPr txBox="1"/>
          <p:nvPr/>
        </p:nvSpPr>
        <p:spPr>
          <a:xfrm>
            <a:off x="10808208" y="4352544"/>
            <a:ext cx="1783080" cy="731520"/>
          </a:xfrm>
          <a:prstGeom prst="rect">
            <a:avLst/>
          </a:prstGeom>
          <a:noFill/>
        </p:spPr>
        <p:txBody>
          <a:bodyPr wrap="square" anchor="t" lIns="0" rIns="0" tIns="0" bIns="0">
            <a:spAutoFit/>
          </a:bodyPr>
          <a:lstStyle/>
          <a:p>
            <a:pPr algn="l">
              <a:lnSpc>
                <a:spcPct val="105000"/>
              </a:lnSpc>
            </a:pPr>
            <a:r>
              <a:rPr sz="1200" b="0" i="0">
                <a:solidFill>
                  <a:srgbClr val="1F2937"/>
                </a:solidFill>
                <a:latin typeface="Georgia"/>
              </a:rPr>
              <a:t>Direction, vie étudiante, service de santé</a:t>
            </a:r>
          </a:p>
        </p:txBody>
      </p:sp>
      <p:sp>
        <p:nvSpPr>
          <p:cNvPr id="33" name="TextBox 32"/>
          <p:cNvSpPr txBox="1"/>
          <p:nvPr/>
        </p:nvSpPr>
        <p:spPr>
          <a:xfrm>
            <a:off x="10637215" y="6400800"/>
            <a:ext cx="1097280" cy="274320"/>
          </a:xfrm>
          <a:prstGeom prst="rect">
            <a:avLst/>
          </a:prstGeom>
          <a:noFill/>
        </p:spPr>
        <p:txBody>
          <a:bodyPr wrap="square" anchor="t" lIns="0" rIns="0" tIns="0" bIns="0">
            <a:spAutoFit/>
          </a:bodyPr>
          <a:lstStyle/>
          <a:p>
            <a:pPr algn="r">
              <a:lnSpc>
                <a:spcPct val="100000"/>
              </a:lnSpc>
            </a:pPr>
            <a:r>
              <a:rPr sz="900" b="0" i="0">
                <a:solidFill>
                  <a:srgbClr val="6B7280"/>
                </a:solidFill>
                <a:latin typeface="Helvetica Neue"/>
              </a:rPr>
              <a:t>16 / 16</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DFCF9"/>
        </a:solidFill>
        <a:effectLst/>
      </p:bgPr>
    </p:bg>
    <p:spTree>
      <p:nvGrpSpPr>
        <p:cNvPr id="1" name=""/>
        <p:cNvGrpSpPr/>
        <p:nvPr/>
      </p:nvGrpSpPr>
      <p:grpSpPr/>
      <p:sp>
        <p:nvSpPr>
          <p:cNvPr id="2" name="TextBox 1"/>
          <p:cNvSpPr txBox="1"/>
          <p:nvPr/>
        </p:nvSpPr>
        <p:spPr>
          <a:xfrm>
            <a:off x="566928" y="384048"/>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LE CONSTAT</a:t>
            </a:r>
          </a:p>
        </p:txBody>
      </p:sp>
      <p:sp>
        <p:nvSpPr>
          <p:cNvPr id="3" name="TextBox 2"/>
          <p:cNvSpPr txBox="1"/>
          <p:nvPr/>
        </p:nvSpPr>
        <p:spPr>
          <a:xfrm>
            <a:off x="566928" y="676656"/>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UNE GÉNÉRATION ÉTUDIANTE EN SOUFFRANCE</a:t>
            </a:r>
          </a:p>
        </p:txBody>
      </p:sp>
      <p:sp>
        <p:nvSpPr>
          <p:cNvPr id="4" name="TextBox 3"/>
          <p:cNvSpPr txBox="1"/>
          <p:nvPr/>
        </p:nvSpPr>
        <p:spPr>
          <a:xfrm>
            <a:off x="566928" y="932688"/>
            <a:ext cx="11057839" cy="868680"/>
          </a:xfrm>
          <a:prstGeom prst="rect">
            <a:avLst/>
          </a:prstGeom>
          <a:noFill/>
        </p:spPr>
        <p:txBody>
          <a:bodyPr wrap="square" anchor="t" lIns="0" rIns="0" tIns="0" bIns="0">
            <a:spAutoFit/>
          </a:bodyPr>
          <a:lstStyle/>
          <a:p>
            <a:pPr algn="l">
              <a:lnSpc>
                <a:spcPct val="105000"/>
              </a:lnSpc>
            </a:pPr>
            <a:r>
              <a:rPr sz="2300" b="0" i="0">
                <a:solidFill>
                  <a:srgbClr val="1F2937"/>
                </a:solidFill>
                <a:latin typeface="Georgia"/>
              </a:rPr>
              <a:t>Un étudiant sur trois présente un trouble mental.</a:t>
            </a:r>
          </a:p>
        </p:txBody>
      </p:sp>
      <p:sp>
        <p:nvSpPr>
          <p:cNvPr id="5" name="Rounded Rectangle 4"/>
          <p:cNvSpPr/>
          <p:nvPr/>
        </p:nvSpPr>
        <p:spPr>
          <a:xfrm>
            <a:off x="566928" y="1965960"/>
            <a:ext cx="3533546" cy="1371600"/>
          </a:xfrm>
          <a:prstGeom prst="roundRect">
            <a:avLst>
              <a:gd name="adj" fmla="val 12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68096" y="2075688"/>
            <a:ext cx="3167786" cy="1188720"/>
          </a:xfrm>
          <a:prstGeom prst="rect">
            <a:avLst/>
          </a:prstGeom>
          <a:noFill/>
        </p:spPr>
        <p:txBody>
          <a:bodyPr wrap="square" anchor="ctr" lIns="0" rIns="0" tIns="0" bIns="0">
            <a:spAutoFit/>
          </a:bodyPr>
          <a:lstStyle/>
          <a:p>
            <a:pPr algn="l">
              <a:lnSpc>
                <a:spcPct val="100000"/>
              </a:lnSpc>
            </a:pPr>
            <a:r>
              <a:rPr sz="2600" b="0" i="0">
                <a:solidFill>
                  <a:srgbClr val="8B2E2E"/>
                </a:solidFill>
                <a:latin typeface="Georgia"/>
              </a:rPr>
              <a:t>35 %</a:t>
            </a:r>
          </a:p>
          <a:p>
            <a:pPr algn="l">
              <a:lnSpc>
                <a:spcPct val="105000"/>
              </a:lnSpc>
              <a:spcBef>
                <a:spcPts val="300"/>
              </a:spcBef>
            </a:pPr>
            <a:r>
              <a:rPr sz="1050" b="0" i="0">
                <a:solidFill>
                  <a:srgbClr val="4B5563"/>
                </a:solidFill>
                <a:latin typeface="Helvetica Neue"/>
              </a:rPr>
              <a:t>des étudiants présentent un trouble mental (OMS, 2018)</a:t>
            </a:r>
          </a:p>
        </p:txBody>
      </p:sp>
      <p:sp>
        <p:nvSpPr>
          <p:cNvPr id="7" name="Rounded Rectangle 6"/>
          <p:cNvSpPr/>
          <p:nvPr/>
        </p:nvSpPr>
        <p:spPr>
          <a:xfrm>
            <a:off x="4329074" y="1965960"/>
            <a:ext cx="3533546" cy="1371600"/>
          </a:xfrm>
          <a:prstGeom prst="roundRect">
            <a:avLst>
              <a:gd name="adj" fmla="val 12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530242" y="2075688"/>
            <a:ext cx="3167786" cy="1188720"/>
          </a:xfrm>
          <a:prstGeom prst="rect">
            <a:avLst/>
          </a:prstGeom>
          <a:noFill/>
        </p:spPr>
        <p:txBody>
          <a:bodyPr wrap="square" anchor="ctr" lIns="0" rIns="0" tIns="0" bIns="0">
            <a:spAutoFit/>
          </a:bodyPr>
          <a:lstStyle/>
          <a:p>
            <a:pPr algn="l">
              <a:lnSpc>
                <a:spcPct val="100000"/>
              </a:lnSpc>
            </a:pPr>
            <a:r>
              <a:rPr sz="2600" b="0" i="0">
                <a:solidFill>
                  <a:srgbClr val="8B2E2E"/>
                </a:solidFill>
                <a:latin typeface="Georgia"/>
              </a:rPr>
              <a:t>16 %</a:t>
            </a:r>
          </a:p>
          <a:p>
            <a:pPr algn="l">
              <a:lnSpc>
                <a:spcPct val="105000"/>
              </a:lnSpc>
              <a:spcBef>
                <a:spcPts val="300"/>
              </a:spcBef>
            </a:pPr>
            <a:r>
              <a:rPr sz="1050" b="0" i="0">
                <a:solidFill>
                  <a:srgbClr val="4B5563"/>
                </a:solidFill>
                <a:latin typeface="Helvetica Neue"/>
              </a:rPr>
              <a:t>seulement, parmi eux, reçoivent une prise en charge</a:t>
            </a:r>
          </a:p>
        </p:txBody>
      </p:sp>
      <p:sp>
        <p:nvSpPr>
          <p:cNvPr id="9" name="Rounded Rectangle 8"/>
          <p:cNvSpPr/>
          <p:nvPr/>
        </p:nvSpPr>
        <p:spPr>
          <a:xfrm>
            <a:off x="8091220" y="1965960"/>
            <a:ext cx="3533546" cy="1371600"/>
          </a:xfrm>
          <a:prstGeom prst="roundRect">
            <a:avLst>
              <a:gd name="adj" fmla="val 12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292388" y="2075688"/>
            <a:ext cx="3167786" cy="1188720"/>
          </a:xfrm>
          <a:prstGeom prst="rect">
            <a:avLst/>
          </a:prstGeom>
          <a:noFill/>
        </p:spPr>
        <p:txBody>
          <a:bodyPr wrap="square" anchor="ctr" lIns="0" rIns="0" tIns="0" bIns="0">
            <a:spAutoFit/>
          </a:bodyPr>
          <a:lstStyle/>
          <a:p>
            <a:pPr algn="l">
              <a:lnSpc>
                <a:spcPct val="100000"/>
              </a:lnSpc>
            </a:pPr>
            <a:r>
              <a:rPr sz="2600" b="0" i="0">
                <a:solidFill>
                  <a:srgbClr val="2F5F60"/>
                </a:solidFill>
                <a:latin typeface="Georgia"/>
              </a:rPr>
              <a:t>&lt; 25</a:t>
            </a:r>
          </a:p>
          <a:p>
            <a:pPr algn="l">
              <a:lnSpc>
                <a:spcPct val="105000"/>
              </a:lnSpc>
              <a:spcBef>
                <a:spcPts val="300"/>
              </a:spcBef>
            </a:pPr>
            <a:r>
              <a:rPr sz="1050" b="0" i="0">
                <a:solidFill>
                  <a:srgbClr val="4B5563"/>
                </a:solidFill>
                <a:latin typeface="Helvetica Neue"/>
              </a:rPr>
              <a:t>ans : l'âge où débute la majorité des troubles psychiques</a:t>
            </a:r>
          </a:p>
        </p:txBody>
      </p:sp>
      <p:sp>
        <p:nvSpPr>
          <p:cNvPr id="11" name="Rounded Rectangle 10"/>
          <p:cNvSpPr/>
          <p:nvPr/>
        </p:nvSpPr>
        <p:spPr>
          <a:xfrm>
            <a:off x="566928" y="3566160"/>
            <a:ext cx="11057839" cy="2377440"/>
          </a:xfrm>
          <a:prstGeom prst="roundRect">
            <a:avLst>
              <a:gd name="adj" fmla="val 5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32688" y="3840479"/>
            <a:ext cx="10326319" cy="1828800"/>
          </a:xfrm>
          <a:prstGeom prst="rect">
            <a:avLst/>
          </a:prstGeom>
          <a:noFill/>
        </p:spPr>
        <p:txBody>
          <a:bodyPr wrap="square" anchor="t" lIns="0" rIns="0" tIns="0" bIns="0">
            <a:spAutoFit/>
          </a:bodyPr>
          <a:lstStyle/>
          <a:p>
            <a:pPr algn="l">
              <a:lnSpc>
                <a:spcPct val="130000"/>
              </a:lnSpc>
            </a:pPr>
            <a:r>
              <a:rPr sz="1700" b="0" i="0">
                <a:solidFill>
                  <a:srgbClr val="1F2937"/>
                </a:solidFill>
                <a:latin typeface="Georgia"/>
              </a:rPr>
              <a:t>La période étudiante concentre l'entrée dans l'âge adulte, la pression de la réussite, la précarité et l'isolement. C'est aussi l'âge où débutent la plupart des troubles psychiques. Pourtant, l'accès au soin reste l'exception, pas la règle.</a:t>
            </a:r>
          </a:p>
          <a:p>
            <a:pPr algn="l">
              <a:lnSpc>
                <a:spcPct val="100000"/>
              </a:lnSpc>
              <a:spcBef>
                <a:spcPts val="1400"/>
              </a:spcBef>
            </a:pPr>
            <a:r>
              <a:rPr sz="1000" b="0" i="0">
                <a:solidFill>
                  <a:srgbClr val="6B7280"/>
                </a:solidFill>
                <a:latin typeface="Helvetica Neue"/>
              </a:rPr>
              <a:t>Sources : Organisation mondiale de la santé (2018) · Auerbach et al. (2018).</a:t>
            </a:r>
          </a:p>
        </p:txBody>
      </p:sp>
      <p:sp>
        <p:nvSpPr>
          <p:cNvPr id="13" name="TextBox 12"/>
          <p:cNvSpPr txBox="1"/>
          <p:nvPr/>
        </p:nvSpPr>
        <p:spPr>
          <a:xfrm>
            <a:off x="10637215" y="6400800"/>
            <a:ext cx="1097280" cy="274320"/>
          </a:xfrm>
          <a:prstGeom prst="rect">
            <a:avLst/>
          </a:prstGeom>
          <a:noFill/>
        </p:spPr>
        <p:txBody>
          <a:bodyPr wrap="square" anchor="t" lIns="0" rIns="0" tIns="0" bIns="0">
            <a:spAutoFit/>
          </a:bodyPr>
          <a:lstStyle/>
          <a:p>
            <a:pPr algn="r">
              <a:lnSpc>
                <a:spcPct val="100000"/>
              </a:lnSpc>
            </a:pPr>
            <a:r>
              <a:rPr sz="900" b="0" i="0">
                <a:solidFill>
                  <a:srgbClr val="6B7280"/>
                </a:solidFill>
                <a:latin typeface="Helvetica Neue"/>
              </a:rPr>
              <a:t>02 / 16</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DFCF9"/>
        </a:solidFill>
        <a:effectLst/>
      </p:bgPr>
    </p:bg>
    <p:spTree>
      <p:nvGrpSpPr>
        <p:cNvPr id="1" name=""/>
        <p:cNvGrpSpPr/>
        <p:nvPr/>
      </p:nvGrpSpPr>
      <p:grpSpPr/>
      <p:sp>
        <p:nvSpPr>
          <p:cNvPr id="2" name="TextBox 1"/>
          <p:cNvSpPr txBox="1"/>
          <p:nvPr/>
        </p:nvSpPr>
        <p:spPr>
          <a:xfrm>
            <a:off x="566928" y="384048"/>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L'ANGLE MORT</a:t>
            </a:r>
          </a:p>
        </p:txBody>
      </p:sp>
      <p:sp>
        <p:nvSpPr>
          <p:cNvPr id="3" name="TextBox 2"/>
          <p:cNvSpPr txBox="1"/>
          <p:nvPr/>
        </p:nvSpPr>
        <p:spPr>
          <a:xfrm>
            <a:off x="566928" y="676656"/>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DEUX OBJETS DISTINCTS</a:t>
            </a:r>
          </a:p>
        </p:txBody>
      </p:sp>
      <p:sp>
        <p:nvSpPr>
          <p:cNvPr id="4" name="TextBox 3"/>
          <p:cNvSpPr txBox="1"/>
          <p:nvPr/>
        </p:nvSpPr>
        <p:spPr>
          <a:xfrm>
            <a:off x="566928" y="932688"/>
            <a:ext cx="11057839" cy="868680"/>
          </a:xfrm>
          <a:prstGeom prst="rect">
            <a:avLst/>
          </a:prstGeom>
          <a:noFill/>
        </p:spPr>
        <p:txBody>
          <a:bodyPr wrap="square" anchor="t" lIns="0" rIns="0" tIns="0" bIns="0">
            <a:spAutoFit/>
          </a:bodyPr>
          <a:lstStyle/>
          <a:p>
            <a:pPr algn="l">
              <a:lnSpc>
                <a:spcPct val="105000"/>
              </a:lnSpc>
            </a:pPr>
            <a:r>
              <a:rPr sz="2400" b="0" i="0">
                <a:solidFill>
                  <a:srgbClr val="1F2937"/>
                </a:solidFill>
                <a:latin typeface="Georgia"/>
              </a:rPr>
              <a:t>Mesurer le climat et mesurer la santé ne sont pas la même chose.</a:t>
            </a:r>
          </a:p>
        </p:txBody>
      </p:sp>
      <p:sp>
        <p:nvSpPr>
          <p:cNvPr id="5" name="TextBox 4"/>
          <p:cNvSpPr txBox="1"/>
          <p:nvPr/>
        </p:nvSpPr>
        <p:spPr>
          <a:xfrm>
            <a:off x="566928" y="1691640"/>
            <a:ext cx="11057839" cy="548640"/>
          </a:xfrm>
          <a:prstGeom prst="rect">
            <a:avLst/>
          </a:prstGeom>
          <a:noFill/>
        </p:spPr>
        <p:txBody>
          <a:bodyPr wrap="square" anchor="t" lIns="0" rIns="0" tIns="0" bIns="0">
            <a:spAutoFit/>
          </a:bodyPr>
          <a:lstStyle/>
          <a:p>
            <a:pPr algn="l">
              <a:lnSpc>
                <a:spcPct val="115000"/>
              </a:lnSpc>
            </a:pPr>
            <a:r>
              <a:rPr sz="1350" b="0" i="0">
                <a:solidFill>
                  <a:srgbClr val="4B5563"/>
                </a:solidFill>
                <a:latin typeface="Helvetica Neue"/>
              </a:rPr>
              <a:t>Les enquêtes de vie étudiante captent la satisfaction et le ressenti du campus. Un dépistage clinique mesure l'état des personnes. Les deux sont utiles, mais ne se remplacent pas.</a:t>
            </a:r>
          </a:p>
        </p:txBody>
      </p:sp>
      <p:sp>
        <p:nvSpPr>
          <p:cNvPr id="6" name="Rounded Rectangle 5"/>
          <p:cNvSpPr/>
          <p:nvPr/>
        </p:nvSpPr>
        <p:spPr>
          <a:xfrm>
            <a:off x="566928" y="2560320"/>
            <a:ext cx="5346039" cy="3657600"/>
          </a:xfrm>
          <a:prstGeom prst="roundRect">
            <a:avLst>
              <a:gd name="adj" fmla="val 7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59536" y="2798064"/>
            <a:ext cx="4797399" cy="274320"/>
          </a:xfrm>
          <a:prstGeom prst="rect">
            <a:avLst/>
          </a:prstGeom>
          <a:noFill/>
        </p:spPr>
        <p:txBody>
          <a:bodyPr wrap="square" anchor="t" lIns="0" rIns="0" tIns="0" bIns="0">
            <a:spAutoFit/>
          </a:bodyPr>
          <a:lstStyle/>
          <a:p>
            <a:pPr algn="l">
              <a:lnSpc>
                <a:spcPct val="100000"/>
              </a:lnSpc>
            </a:pPr>
            <a:r>
              <a:rPr sz="950" b="1" i="0">
                <a:solidFill>
                  <a:srgbClr val="6B7280"/>
                </a:solidFill>
                <a:latin typeface="Helvetica Neue"/>
              </a:rPr>
              <a:t>ENQUÊTE DE VIE ÉTUDIANTE</a:t>
            </a:r>
          </a:p>
        </p:txBody>
      </p:sp>
      <p:sp>
        <p:nvSpPr>
          <p:cNvPr id="8" name="TextBox 7"/>
          <p:cNvSpPr txBox="1"/>
          <p:nvPr/>
        </p:nvSpPr>
        <p:spPr>
          <a:xfrm>
            <a:off x="859536" y="3072384"/>
            <a:ext cx="4797399" cy="457200"/>
          </a:xfrm>
          <a:prstGeom prst="rect">
            <a:avLst/>
          </a:prstGeom>
          <a:noFill/>
        </p:spPr>
        <p:txBody>
          <a:bodyPr wrap="square" anchor="t" lIns="0" rIns="0" tIns="0" bIns="0">
            <a:spAutoFit/>
          </a:bodyPr>
          <a:lstStyle/>
          <a:p>
            <a:pPr algn="l">
              <a:lnSpc>
                <a:spcPct val="100000"/>
              </a:lnSpc>
            </a:pPr>
            <a:r>
              <a:rPr sz="1700" b="0" i="0">
                <a:solidFill>
                  <a:srgbClr val="1F2937"/>
                </a:solidFill>
                <a:latin typeface="Georgia"/>
              </a:rPr>
              <a:t>Le ressenti du campus</a:t>
            </a:r>
          </a:p>
        </p:txBody>
      </p:sp>
      <p:sp>
        <p:nvSpPr>
          <p:cNvPr id="9" name="TextBox 8"/>
          <p:cNvSpPr txBox="1"/>
          <p:nvPr/>
        </p:nvSpPr>
        <p:spPr>
          <a:xfrm>
            <a:off x="859536" y="3639312"/>
            <a:ext cx="4797399" cy="2377440"/>
          </a:xfrm>
          <a:prstGeom prst="rect">
            <a:avLst/>
          </a:prstGeom>
          <a:noFill/>
        </p:spPr>
        <p:txBody>
          <a:bodyPr wrap="square" anchor="t" lIns="0" rIns="0" tIns="0" bIns="0">
            <a:spAutoFit/>
          </a:bodyPr>
          <a:lstStyle/>
          <a:p>
            <a:pPr algn="l">
              <a:lnSpc>
                <a:spcPct val="110000"/>
              </a:lnSpc>
              <a:spcAft>
                <a:spcPts val="600"/>
              </a:spcAft>
            </a:pPr>
            <a:r>
              <a:rPr sz="1200" b="0" i="0">
                <a:solidFill>
                  <a:srgbClr val="4B5563"/>
                </a:solidFill>
                <a:latin typeface="Helvetica Neue"/>
              </a:rPr>
              <a:t>–  Satisfaction, sentiment d'appartenance</a:t>
            </a:r>
          </a:p>
          <a:p>
            <a:pPr algn="l">
              <a:lnSpc>
                <a:spcPct val="110000"/>
              </a:lnSpc>
              <a:spcAft>
                <a:spcPts val="600"/>
              </a:spcAft>
            </a:pPr>
            <a:r>
              <a:rPr sz="1200" b="0" i="0">
                <a:solidFill>
                  <a:srgbClr val="4B5563"/>
                </a:solidFill>
                <a:latin typeface="Helvetica Neue"/>
              </a:rPr>
              <a:t>–  Qualité des enseignements, des services</a:t>
            </a:r>
          </a:p>
          <a:p>
            <a:pPr algn="l">
              <a:lnSpc>
                <a:spcPct val="110000"/>
              </a:lnSpc>
              <a:spcAft>
                <a:spcPts val="600"/>
              </a:spcAft>
            </a:pPr>
            <a:r>
              <a:rPr sz="1200" b="0" i="0">
                <a:solidFill>
                  <a:srgbClr val="4B5563"/>
                </a:solidFill>
                <a:latin typeface="Helvetica Neue"/>
              </a:rPr>
              <a:t>–  Locaux, restauration, logement</a:t>
            </a:r>
          </a:p>
          <a:p>
            <a:pPr algn="l">
              <a:lnSpc>
                <a:spcPct val="110000"/>
              </a:lnSpc>
              <a:spcAft>
                <a:spcPts val="600"/>
              </a:spcAft>
            </a:pPr>
            <a:r>
              <a:rPr sz="1200" b="0" i="0">
                <a:solidFill>
                  <a:srgbClr val="4B5563"/>
                </a:solidFill>
                <a:latin typeface="Helvetica Neue"/>
              </a:rPr>
              <a:t>–  Items rédigés en interne, sans validation clinique</a:t>
            </a:r>
          </a:p>
        </p:txBody>
      </p:sp>
      <p:sp>
        <p:nvSpPr>
          <p:cNvPr id="10" name="Rounded Rectangle 9"/>
          <p:cNvSpPr/>
          <p:nvPr/>
        </p:nvSpPr>
        <p:spPr>
          <a:xfrm>
            <a:off x="6278727" y="2560320"/>
            <a:ext cx="5346039" cy="3657600"/>
          </a:xfrm>
          <a:prstGeom prst="roundRect">
            <a:avLst>
              <a:gd name="adj" fmla="val 7000"/>
            </a:avLst>
          </a:prstGeom>
          <a:solidFill>
            <a:srgbClr val="EFF5F4"/>
          </a:solidFill>
          <a:ln w="9525">
            <a:solidFill>
              <a:srgbClr val="CFE2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571335" y="2798064"/>
            <a:ext cx="4797399" cy="274320"/>
          </a:xfrm>
          <a:prstGeom prst="rect">
            <a:avLst/>
          </a:prstGeom>
          <a:noFill/>
        </p:spPr>
        <p:txBody>
          <a:bodyPr wrap="square" anchor="t" lIns="0" rIns="0" tIns="0" bIns="0">
            <a:spAutoFit/>
          </a:bodyPr>
          <a:lstStyle/>
          <a:p>
            <a:pPr algn="l">
              <a:lnSpc>
                <a:spcPct val="100000"/>
              </a:lnSpc>
            </a:pPr>
            <a:r>
              <a:rPr sz="950" b="1" i="0">
                <a:solidFill>
                  <a:srgbClr val="2F5F60"/>
                </a:solidFill>
                <a:latin typeface="Helvetica Neue"/>
              </a:rPr>
              <a:t>DÉPISTAGE CLINIQUE</a:t>
            </a:r>
          </a:p>
        </p:txBody>
      </p:sp>
      <p:sp>
        <p:nvSpPr>
          <p:cNvPr id="12" name="TextBox 11"/>
          <p:cNvSpPr txBox="1"/>
          <p:nvPr/>
        </p:nvSpPr>
        <p:spPr>
          <a:xfrm>
            <a:off x="6571335" y="3072384"/>
            <a:ext cx="4797399" cy="457200"/>
          </a:xfrm>
          <a:prstGeom prst="rect">
            <a:avLst/>
          </a:prstGeom>
          <a:noFill/>
        </p:spPr>
        <p:txBody>
          <a:bodyPr wrap="square" anchor="t" lIns="0" rIns="0" tIns="0" bIns="0">
            <a:spAutoFit/>
          </a:bodyPr>
          <a:lstStyle/>
          <a:p>
            <a:pPr algn="l">
              <a:lnSpc>
                <a:spcPct val="100000"/>
              </a:lnSpc>
            </a:pPr>
            <a:r>
              <a:rPr sz="1700" b="0" i="0">
                <a:solidFill>
                  <a:srgbClr val="2F5F60"/>
                </a:solidFill>
                <a:latin typeface="Georgia"/>
              </a:rPr>
              <a:t>L'état des personnes</a:t>
            </a:r>
          </a:p>
        </p:txBody>
      </p:sp>
      <p:sp>
        <p:nvSpPr>
          <p:cNvPr id="13" name="TextBox 12"/>
          <p:cNvSpPr txBox="1"/>
          <p:nvPr/>
        </p:nvSpPr>
        <p:spPr>
          <a:xfrm>
            <a:off x="6571335" y="3639312"/>
            <a:ext cx="4797399" cy="2377440"/>
          </a:xfrm>
          <a:prstGeom prst="rect">
            <a:avLst/>
          </a:prstGeom>
          <a:noFill/>
        </p:spPr>
        <p:txBody>
          <a:bodyPr wrap="square" anchor="t" lIns="0" rIns="0" tIns="0" bIns="0">
            <a:spAutoFit/>
          </a:bodyPr>
          <a:lstStyle/>
          <a:p>
            <a:pPr algn="l">
              <a:lnSpc>
                <a:spcPct val="110000"/>
              </a:lnSpc>
              <a:spcAft>
                <a:spcPts val="600"/>
              </a:spcAft>
            </a:pPr>
            <a:r>
              <a:rPr sz="1200" b="0" i="0">
                <a:solidFill>
                  <a:srgbClr val="4B5563"/>
                </a:solidFill>
                <a:latin typeface="Helvetica Neue"/>
              </a:rPr>
              <a:t>–  Humeur, dépression</a:t>
            </a:r>
          </a:p>
          <a:p>
            <a:pPr algn="l">
              <a:lnSpc>
                <a:spcPct val="110000"/>
              </a:lnSpc>
              <a:spcAft>
                <a:spcPts val="600"/>
              </a:spcAft>
            </a:pPr>
            <a:r>
              <a:rPr sz="1200" b="0" i="0">
                <a:solidFill>
                  <a:srgbClr val="4B5563"/>
                </a:solidFill>
                <a:latin typeface="Helvetica Neue"/>
              </a:rPr>
              <a:t>–  Anxiété, stress</a:t>
            </a:r>
          </a:p>
          <a:p>
            <a:pPr algn="l">
              <a:lnSpc>
                <a:spcPct val="110000"/>
              </a:lnSpc>
              <a:spcAft>
                <a:spcPts val="600"/>
              </a:spcAft>
            </a:pPr>
            <a:r>
              <a:rPr sz="1200" b="0" i="0">
                <a:solidFill>
                  <a:srgbClr val="4B5563"/>
                </a:solidFill>
                <a:latin typeface="Helvetica Neue"/>
              </a:rPr>
              <a:t>–  Sommeil, fatigue</a:t>
            </a:r>
          </a:p>
          <a:p>
            <a:pPr algn="l">
              <a:lnSpc>
                <a:spcPct val="110000"/>
              </a:lnSpc>
              <a:spcAft>
                <a:spcPts val="600"/>
              </a:spcAft>
            </a:pPr>
            <a:r>
              <a:rPr sz="1200" b="0" i="0">
                <a:solidFill>
                  <a:srgbClr val="4B5563"/>
                </a:solidFill>
                <a:latin typeface="Helvetica Neue"/>
              </a:rPr>
              <a:t>–  Items dérivés d'échelles cliniques validées</a:t>
            </a:r>
          </a:p>
        </p:txBody>
      </p:sp>
      <p:sp>
        <p:nvSpPr>
          <p:cNvPr id="14" name="TextBox 13"/>
          <p:cNvSpPr txBox="1"/>
          <p:nvPr/>
        </p:nvSpPr>
        <p:spPr>
          <a:xfrm>
            <a:off x="10637215" y="6400800"/>
            <a:ext cx="1097280" cy="274320"/>
          </a:xfrm>
          <a:prstGeom prst="rect">
            <a:avLst/>
          </a:prstGeom>
          <a:noFill/>
        </p:spPr>
        <p:txBody>
          <a:bodyPr wrap="square" anchor="t" lIns="0" rIns="0" tIns="0" bIns="0">
            <a:spAutoFit/>
          </a:bodyPr>
          <a:lstStyle/>
          <a:p>
            <a:pPr algn="r">
              <a:lnSpc>
                <a:spcPct val="100000"/>
              </a:lnSpc>
            </a:pPr>
            <a:r>
              <a:rPr sz="900" b="0" i="0">
                <a:solidFill>
                  <a:srgbClr val="6B7280"/>
                </a:solidFill>
                <a:latin typeface="Helvetica Neue"/>
              </a:rPr>
              <a:t>03 / 16</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DFCF9"/>
        </a:solidFill>
        <a:effectLst/>
      </p:bgPr>
    </p:bg>
    <p:spTree>
      <p:nvGrpSpPr>
        <p:cNvPr id="1" name=""/>
        <p:cNvGrpSpPr/>
        <p:nvPr/>
      </p:nvGrpSpPr>
      <p:grpSpPr/>
      <p:sp>
        <p:nvSpPr>
          <p:cNvPr id="2" name="TextBox 1"/>
          <p:cNvSpPr txBox="1"/>
          <p:nvPr/>
        </p:nvSpPr>
        <p:spPr>
          <a:xfrm>
            <a:off x="566928" y="384048"/>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DIFFÉRENCIATEUR</a:t>
            </a:r>
          </a:p>
        </p:txBody>
      </p:sp>
      <p:sp>
        <p:nvSpPr>
          <p:cNvPr id="3" name="TextBox 2"/>
          <p:cNvSpPr txBox="1"/>
          <p:nvPr/>
        </p:nvSpPr>
        <p:spPr>
          <a:xfrm>
            <a:off x="566928" y="676656"/>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POURQUOI UNE APPROCHE GENRÉE EST INDISPENSABLE</a:t>
            </a:r>
          </a:p>
        </p:txBody>
      </p:sp>
      <p:sp>
        <p:nvSpPr>
          <p:cNvPr id="4" name="TextBox 3"/>
          <p:cNvSpPr txBox="1"/>
          <p:nvPr/>
        </p:nvSpPr>
        <p:spPr>
          <a:xfrm>
            <a:off x="566928" y="932688"/>
            <a:ext cx="11057839" cy="868680"/>
          </a:xfrm>
          <a:prstGeom prst="rect">
            <a:avLst/>
          </a:prstGeom>
          <a:noFill/>
        </p:spPr>
        <p:txBody>
          <a:bodyPr wrap="square" anchor="t" lIns="0" rIns="0" tIns="0" bIns="0">
            <a:spAutoFit/>
          </a:bodyPr>
          <a:lstStyle/>
          <a:p>
            <a:pPr algn="l">
              <a:lnSpc>
                <a:spcPct val="105000"/>
              </a:lnSpc>
            </a:pPr>
            <a:r>
              <a:rPr sz="2300" b="0" i="0">
                <a:solidFill>
                  <a:srgbClr val="1F2937"/>
                </a:solidFill>
                <a:latin typeface="Georgia"/>
              </a:rPr>
              <a:t>Hommes et femmes ne souffrent pas, ni ne se soignent, de la même manière.</a:t>
            </a:r>
          </a:p>
        </p:txBody>
      </p:sp>
      <p:sp>
        <p:nvSpPr>
          <p:cNvPr id="5" name="Rounded Rectangle 4"/>
          <p:cNvSpPr/>
          <p:nvPr/>
        </p:nvSpPr>
        <p:spPr>
          <a:xfrm>
            <a:off x="566928" y="1783080"/>
            <a:ext cx="5346039" cy="3246120"/>
          </a:xfrm>
          <a:prstGeom prst="roundRect">
            <a:avLst>
              <a:gd name="adj" fmla="val 6000"/>
            </a:avLst>
          </a:prstGeom>
          <a:solidFill>
            <a:srgbClr val="FAF3F4"/>
          </a:solidFill>
          <a:ln w="9525">
            <a:solidFill>
              <a:srgbClr val="EBD3D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77824" y="2002536"/>
            <a:ext cx="4797399" cy="365760"/>
          </a:xfrm>
          <a:prstGeom prst="rect">
            <a:avLst/>
          </a:prstGeom>
          <a:noFill/>
        </p:spPr>
        <p:txBody>
          <a:bodyPr wrap="square" anchor="t" lIns="0" rIns="0" tIns="0" bIns="0">
            <a:spAutoFit/>
          </a:bodyPr>
          <a:lstStyle/>
          <a:p>
            <a:pPr algn="l">
              <a:lnSpc>
                <a:spcPct val="100000"/>
              </a:lnSpc>
            </a:pPr>
            <a:r>
              <a:rPr sz="1800" b="0" i="0">
                <a:solidFill>
                  <a:srgbClr val="A14A57"/>
                </a:solidFill>
                <a:latin typeface="Georgia"/>
              </a:rPr>
              <a:t>♀  Femmes</a:t>
            </a:r>
          </a:p>
        </p:txBody>
      </p:sp>
      <p:sp>
        <p:nvSpPr>
          <p:cNvPr id="7" name="TextBox 6"/>
          <p:cNvSpPr txBox="1"/>
          <p:nvPr/>
        </p:nvSpPr>
        <p:spPr>
          <a:xfrm>
            <a:off x="877824" y="2651760"/>
            <a:ext cx="4797399" cy="2148839"/>
          </a:xfrm>
          <a:prstGeom prst="rect">
            <a:avLst/>
          </a:prstGeom>
          <a:noFill/>
        </p:spPr>
        <p:txBody>
          <a:bodyPr wrap="square" anchor="t" lIns="0" rIns="0" tIns="0" bIns="0">
            <a:spAutoFit/>
          </a:bodyPr>
          <a:lstStyle/>
          <a:p>
            <a:pPr algn="l">
              <a:lnSpc>
                <a:spcPct val="110000"/>
              </a:lnSpc>
              <a:spcAft>
                <a:spcPts val="700"/>
              </a:spcAft>
            </a:pPr>
            <a:r>
              <a:rPr sz="1250" b="0" i="0">
                <a:solidFill>
                  <a:srgbClr val="4B5563"/>
                </a:solidFill>
                <a:latin typeface="Helvetica Neue"/>
              </a:rPr>
              <a:t>•  Dépression deux fois plus fréquente que chez les hommes</a:t>
            </a:r>
          </a:p>
          <a:p>
            <a:pPr algn="l">
              <a:lnSpc>
                <a:spcPct val="110000"/>
              </a:lnSpc>
              <a:spcAft>
                <a:spcPts val="700"/>
              </a:spcAft>
            </a:pPr>
            <a:r>
              <a:rPr sz="1250" b="0" i="0">
                <a:solidFill>
                  <a:srgbClr val="4B5563"/>
                </a:solidFill>
                <a:latin typeface="Helvetica Neue"/>
              </a:rPr>
              <a:t>•  Anxiété généralisée prédominante</a:t>
            </a:r>
          </a:p>
          <a:p>
            <a:pPr algn="l">
              <a:lnSpc>
                <a:spcPct val="110000"/>
              </a:lnSpc>
              <a:spcAft>
                <a:spcPts val="700"/>
              </a:spcAft>
            </a:pPr>
            <a:r>
              <a:rPr sz="1250" b="0" i="0">
                <a:solidFill>
                  <a:srgbClr val="4B5563"/>
                </a:solidFill>
                <a:latin typeface="Helvetica Neue"/>
              </a:rPr>
              <a:t>•  Charge mentale, études et vie personnelle</a:t>
            </a:r>
          </a:p>
          <a:p>
            <a:pPr algn="l">
              <a:lnSpc>
                <a:spcPct val="110000"/>
              </a:lnSpc>
              <a:spcAft>
                <a:spcPts val="700"/>
              </a:spcAft>
            </a:pPr>
            <a:r>
              <a:rPr sz="1250" b="0" i="0">
                <a:solidFill>
                  <a:srgbClr val="4B5563"/>
                </a:solidFill>
                <a:latin typeface="Helvetica Neue"/>
              </a:rPr>
              <a:t>•  Épuisement sous forme émotionnelle</a:t>
            </a:r>
          </a:p>
          <a:p>
            <a:pPr algn="l">
              <a:lnSpc>
                <a:spcPct val="110000"/>
              </a:lnSpc>
              <a:spcAft>
                <a:spcPts val="700"/>
              </a:spcAft>
            </a:pPr>
            <a:r>
              <a:rPr sz="1250" b="0" i="0">
                <a:solidFill>
                  <a:srgbClr val="4B5563"/>
                </a:solidFill>
                <a:latin typeface="Helvetica Neue"/>
              </a:rPr>
              <a:t>•  Influence hormonale sur l'humeur</a:t>
            </a:r>
          </a:p>
        </p:txBody>
      </p:sp>
      <p:sp>
        <p:nvSpPr>
          <p:cNvPr id="8" name="Rounded Rectangle 7"/>
          <p:cNvSpPr/>
          <p:nvPr/>
        </p:nvSpPr>
        <p:spPr>
          <a:xfrm>
            <a:off x="6278727" y="1783080"/>
            <a:ext cx="5346039" cy="3246120"/>
          </a:xfrm>
          <a:prstGeom prst="roundRect">
            <a:avLst>
              <a:gd name="adj" fmla="val 6000"/>
            </a:avLst>
          </a:prstGeom>
          <a:solidFill>
            <a:srgbClr val="F1F5F6"/>
          </a:solidFill>
          <a:ln w="9525">
            <a:solidFill>
              <a:srgbClr val="D4E1E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589623" y="2002536"/>
            <a:ext cx="4797399" cy="365760"/>
          </a:xfrm>
          <a:prstGeom prst="rect">
            <a:avLst/>
          </a:prstGeom>
          <a:noFill/>
        </p:spPr>
        <p:txBody>
          <a:bodyPr wrap="square" anchor="t" lIns="0" rIns="0" tIns="0" bIns="0">
            <a:spAutoFit/>
          </a:bodyPr>
          <a:lstStyle/>
          <a:p>
            <a:pPr algn="l">
              <a:lnSpc>
                <a:spcPct val="100000"/>
              </a:lnSpc>
            </a:pPr>
            <a:r>
              <a:rPr sz="1800" b="0" i="0">
                <a:solidFill>
                  <a:srgbClr val="2F5F60"/>
                </a:solidFill>
                <a:latin typeface="Georgia"/>
              </a:rPr>
              <a:t>♂  Hommes</a:t>
            </a:r>
          </a:p>
        </p:txBody>
      </p:sp>
      <p:sp>
        <p:nvSpPr>
          <p:cNvPr id="10" name="TextBox 9"/>
          <p:cNvSpPr txBox="1"/>
          <p:nvPr/>
        </p:nvSpPr>
        <p:spPr>
          <a:xfrm>
            <a:off x="6589623" y="2651760"/>
            <a:ext cx="4797399" cy="2148839"/>
          </a:xfrm>
          <a:prstGeom prst="rect">
            <a:avLst/>
          </a:prstGeom>
          <a:noFill/>
        </p:spPr>
        <p:txBody>
          <a:bodyPr wrap="square" anchor="t" lIns="0" rIns="0" tIns="0" bIns="0">
            <a:spAutoFit/>
          </a:bodyPr>
          <a:lstStyle/>
          <a:p>
            <a:pPr algn="l">
              <a:lnSpc>
                <a:spcPct val="110000"/>
              </a:lnSpc>
              <a:spcAft>
                <a:spcPts val="700"/>
              </a:spcAft>
            </a:pPr>
            <a:r>
              <a:rPr sz="1250" b="0" i="0">
                <a:solidFill>
                  <a:srgbClr val="4B5563"/>
                </a:solidFill>
                <a:latin typeface="Helvetica Neue"/>
              </a:rPr>
              <a:t>•  Sous-déclaration des symptômes internes</a:t>
            </a:r>
          </a:p>
          <a:p>
            <a:pPr algn="l">
              <a:lnSpc>
                <a:spcPct val="110000"/>
              </a:lnSpc>
              <a:spcAft>
                <a:spcPts val="700"/>
              </a:spcAft>
            </a:pPr>
            <a:r>
              <a:rPr sz="1250" b="0" i="0">
                <a:solidFill>
                  <a:srgbClr val="4B5563"/>
                </a:solidFill>
                <a:latin typeface="Helvetica Neue"/>
              </a:rPr>
              <a:t>•  Expression externalisée : irritabilité, alcool</a:t>
            </a:r>
          </a:p>
          <a:p>
            <a:pPr algn="l">
              <a:lnSpc>
                <a:spcPct val="110000"/>
              </a:lnSpc>
              <a:spcAft>
                <a:spcPts val="700"/>
              </a:spcAft>
            </a:pPr>
            <a:r>
              <a:rPr sz="1250" b="0" i="0">
                <a:solidFill>
                  <a:srgbClr val="4B5563"/>
                </a:solidFill>
                <a:latin typeface="Helvetica Neue"/>
              </a:rPr>
              <a:t>•  Taux de suicide × 3 malgré moins de tentatives</a:t>
            </a:r>
          </a:p>
          <a:p>
            <a:pPr algn="l">
              <a:lnSpc>
                <a:spcPct val="110000"/>
              </a:lnSpc>
              <a:spcAft>
                <a:spcPts val="700"/>
              </a:spcAft>
            </a:pPr>
            <a:r>
              <a:rPr sz="1250" b="0" i="0">
                <a:solidFill>
                  <a:srgbClr val="4B5563"/>
                </a:solidFill>
                <a:latin typeface="Helvetica Neue"/>
              </a:rPr>
              <a:t>•  Délai de diagnostic moyen : 8 ans contre 4</a:t>
            </a:r>
          </a:p>
          <a:p>
            <a:pPr algn="l">
              <a:lnSpc>
                <a:spcPct val="110000"/>
              </a:lnSpc>
              <a:spcAft>
                <a:spcPts val="700"/>
              </a:spcAft>
            </a:pPr>
            <a:r>
              <a:rPr sz="1250" b="0" i="0">
                <a:solidFill>
                  <a:srgbClr val="4B5563"/>
                </a:solidFill>
                <a:latin typeface="Helvetica Neue"/>
              </a:rPr>
              <a:t>•  Recours aux soins systématiquement plus tardif</a:t>
            </a:r>
          </a:p>
        </p:txBody>
      </p:sp>
      <p:sp>
        <p:nvSpPr>
          <p:cNvPr id="11" name="TextBox 10"/>
          <p:cNvSpPr txBox="1"/>
          <p:nvPr/>
        </p:nvSpPr>
        <p:spPr>
          <a:xfrm>
            <a:off x="566928" y="5138928"/>
            <a:ext cx="11057839" cy="365760"/>
          </a:xfrm>
          <a:prstGeom prst="rect">
            <a:avLst/>
          </a:prstGeom>
          <a:noFill/>
        </p:spPr>
        <p:txBody>
          <a:bodyPr wrap="square" anchor="t" lIns="0" rIns="0" tIns="0" bIns="0">
            <a:spAutoFit/>
          </a:bodyPr>
          <a:lstStyle/>
          <a:p>
            <a:pPr algn="l">
              <a:lnSpc>
                <a:spcPct val="100000"/>
              </a:lnSpc>
            </a:pPr>
            <a:r>
              <a:rPr sz="1000" b="0" i="0">
                <a:solidFill>
                  <a:srgbClr val="6B7280"/>
                </a:solidFill>
                <a:latin typeface="Helvetica Neue"/>
              </a:rPr>
              <a:t>Références : Thibaut (2016) · Kiely et al. (2019) · Clarke et al. (2024). Le questionnaire et le scoring sont adaptés au genre déclaré, jamais imposé.</a:t>
            </a:r>
          </a:p>
        </p:txBody>
      </p:sp>
      <p:sp>
        <p:nvSpPr>
          <p:cNvPr id="12" name="TextBox 11"/>
          <p:cNvSpPr txBox="1"/>
          <p:nvPr/>
        </p:nvSpPr>
        <p:spPr>
          <a:xfrm>
            <a:off x="10637215" y="6400800"/>
            <a:ext cx="1097280" cy="274320"/>
          </a:xfrm>
          <a:prstGeom prst="rect">
            <a:avLst/>
          </a:prstGeom>
          <a:noFill/>
        </p:spPr>
        <p:txBody>
          <a:bodyPr wrap="square" anchor="t" lIns="0" rIns="0" tIns="0" bIns="0">
            <a:spAutoFit/>
          </a:bodyPr>
          <a:lstStyle/>
          <a:p>
            <a:pPr algn="r">
              <a:lnSpc>
                <a:spcPct val="100000"/>
              </a:lnSpc>
            </a:pPr>
            <a:r>
              <a:rPr sz="900" b="0" i="0">
                <a:solidFill>
                  <a:srgbClr val="6B7280"/>
                </a:solidFill>
                <a:latin typeface="Helvetica Neue"/>
              </a:rPr>
              <a:t>04 / 16</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DFCF9"/>
        </a:solidFill>
        <a:effectLst/>
      </p:bgPr>
    </p:bg>
    <p:spTree>
      <p:nvGrpSpPr>
        <p:cNvPr id="1" name=""/>
        <p:cNvGrpSpPr/>
        <p:nvPr/>
      </p:nvGrpSpPr>
      <p:grpSpPr/>
      <p:sp>
        <p:nvSpPr>
          <p:cNvPr id="2" name="TextBox 1"/>
          <p:cNvSpPr txBox="1"/>
          <p:nvPr/>
        </p:nvSpPr>
        <p:spPr>
          <a:xfrm>
            <a:off x="566928" y="384048"/>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LE PARCOURS</a:t>
            </a:r>
          </a:p>
        </p:txBody>
      </p:sp>
      <p:sp>
        <p:nvSpPr>
          <p:cNvPr id="3" name="TextBox 2"/>
          <p:cNvSpPr txBox="1"/>
          <p:nvPr/>
        </p:nvSpPr>
        <p:spPr>
          <a:xfrm>
            <a:off x="566928" y="676656"/>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CÔTÉ ÉTUDIANT, CINQ MINUTES</a:t>
            </a:r>
          </a:p>
        </p:txBody>
      </p:sp>
      <p:sp>
        <p:nvSpPr>
          <p:cNvPr id="4" name="TextBox 3"/>
          <p:cNvSpPr txBox="1"/>
          <p:nvPr/>
        </p:nvSpPr>
        <p:spPr>
          <a:xfrm>
            <a:off x="566928" y="932688"/>
            <a:ext cx="11057839" cy="868680"/>
          </a:xfrm>
          <a:prstGeom prst="rect">
            <a:avLst/>
          </a:prstGeom>
          <a:noFill/>
        </p:spPr>
        <p:txBody>
          <a:bodyPr wrap="square" anchor="t" lIns="0" rIns="0" tIns="0" bIns="0">
            <a:spAutoFit/>
          </a:bodyPr>
          <a:lstStyle/>
          <a:p>
            <a:pPr algn="l">
              <a:lnSpc>
                <a:spcPct val="105000"/>
              </a:lnSpc>
            </a:pPr>
            <a:r>
              <a:rPr sz="2400" b="0" i="0">
                <a:solidFill>
                  <a:srgbClr val="1F2937"/>
                </a:solidFill>
                <a:latin typeface="Georgia"/>
              </a:rPr>
              <a:t>Un questionnaire court, quatre pôles, un score sur 36.</a:t>
            </a:r>
          </a:p>
        </p:txBody>
      </p:sp>
      <p:sp>
        <p:nvSpPr>
          <p:cNvPr id="5" name="Oval 4"/>
          <p:cNvSpPr/>
          <p:nvPr/>
        </p:nvSpPr>
        <p:spPr>
          <a:xfrm>
            <a:off x="1370959" y="1874519"/>
            <a:ext cx="603504" cy="603504"/>
          </a:xfrm>
          <a:prstGeom prst="ellipse">
            <a:avLst/>
          </a:prstGeom>
          <a:solidFill>
            <a:srgbClr val="EFF5F4"/>
          </a:solidFill>
          <a:ln w="12700">
            <a:solidFill>
              <a:srgbClr val="CFE2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370959" y="1874519"/>
            <a:ext cx="603504" cy="603504"/>
          </a:xfrm>
          <a:prstGeom prst="rect">
            <a:avLst/>
          </a:prstGeom>
          <a:noFill/>
        </p:spPr>
        <p:txBody>
          <a:bodyPr wrap="square" anchor="ctr" lIns="0" rIns="0" tIns="0" bIns="0">
            <a:spAutoFit/>
          </a:bodyPr>
          <a:lstStyle/>
          <a:p>
            <a:pPr algn="ctr">
              <a:lnSpc>
                <a:spcPct val="100000"/>
              </a:lnSpc>
            </a:pPr>
            <a:r>
              <a:rPr sz="2000" b="0" i="0">
                <a:solidFill>
                  <a:srgbClr val="2F5F60"/>
                </a:solidFill>
                <a:latin typeface="Georgia"/>
              </a:rPr>
              <a:t>1</a:t>
            </a:r>
          </a:p>
        </p:txBody>
      </p:sp>
      <p:sp>
        <p:nvSpPr>
          <p:cNvPr id="7" name="TextBox 6"/>
          <p:cNvSpPr txBox="1"/>
          <p:nvPr/>
        </p:nvSpPr>
        <p:spPr>
          <a:xfrm>
            <a:off x="658367" y="2587752"/>
            <a:ext cx="2028687" cy="731520"/>
          </a:xfrm>
          <a:prstGeom prst="rect">
            <a:avLst/>
          </a:prstGeom>
          <a:noFill/>
        </p:spPr>
        <p:txBody>
          <a:bodyPr wrap="square" anchor="t" lIns="0" rIns="0" tIns="0" bIns="0">
            <a:spAutoFit/>
          </a:bodyPr>
          <a:lstStyle/>
          <a:p>
            <a:pPr algn="ctr">
              <a:lnSpc>
                <a:spcPct val="100000"/>
              </a:lnSpc>
            </a:pPr>
            <a:r>
              <a:rPr sz="1150" b="0" i="0">
                <a:solidFill>
                  <a:srgbClr val="1F2937"/>
                </a:solidFill>
                <a:latin typeface="Helvetica Neue"/>
              </a:rPr>
              <a:t>Accueil &amp;</a:t>
            </a:r>
          </a:p>
          <a:p>
            <a:pPr algn="ctr">
              <a:lnSpc>
                <a:spcPct val="100000"/>
              </a:lnSpc>
            </a:pPr>
            <a:r>
              <a:rPr sz="1150" b="0" i="0">
                <a:solidFill>
                  <a:srgbClr val="1F2937"/>
                </a:solidFill>
                <a:latin typeface="Helvetica Neue"/>
              </a:rPr>
              <a:t>consentement</a:t>
            </a:r>
          </a:p>
        </p:txBody>
      </p:sp>
      <p:sp>
        <p:nvSpPr>
          <p:cNvPr id="8" name="Oval 7"/>
          <p:cNvSpPr/>
          <p:nvPr/>
        </p:nvSpPr>
        <p:spPr>
          <a:xfrm>
            <a:off x="3582527" y="1874519"/>
            <a:ext cx="603504" cy="603504"/>
          </a:xfrm>
          <a:prstGeom prst="ellipse">
            <a:avLst/>
          </a:prstGeom>
          <a:solidFill>
            <a:srgbClr val="EFF5F4"/>
          </a:solidFill>
          <a:ln w="12700">
            <a:solidFill>
              <a:srgbClr val="CFE2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582527" y="1874519"/>
            <a:ext cx="603504" cy="603504"/>
          </a:xfrm>
          <a:prstGeom prst="rect">
            <a:avLst/>
          </a:prstGeom>
          <a:noFill/>
        </p:spPr>
        <p:txBody>
          <a:bodyPr wrap="square" anchor="ctr" lIns="0" rIns="0" tIns="0" bIns="0">
            <a:spAutoFit/>
          </a:bodyPr>
          <a:lstStyle/>
          <a:p>
            <a:pPr algn="ctr">
              <a:lnSpc>
                <a:spcPct val="100000"/>
              </a:lnSpc>
            </a:pPr>
            <a:r>
              <a:rPr sz="2000" b="0" i="0">
                <a:solidFill>
                  <a:srgbClr val="2F5F60"/>
                </a:solidFill>
                <a:latin typeface="Georgia"/>
              </a:rPr>
              <a:t>2</a:t>
            </a:r>
          </a:p>
        </p:txBody>
      </p:sp>
      <p:sp>
        <p:nvSpPr>
          <p:cNvPr id="10" name="TextBox 9"/>
          <p:cNvSpPr txBox="1"/>
          <p:nvPr/>
        </p:nvSpPr>
        <p:spPr>
          <a:xfrm>
            <a:off x="2869935" y="2587752"/>
            <a:ext cx="2028687" cy="731520"/>
          </a:xfrm>
          <a:prstGeom prst="rect">
            <a:avLst/>
          </a:prstGeom>
          <a:noFill/>
        </p:spPr>
        <p:txBody>
          <a:bodyPr wrap="square" anchor="t" lIns="0" rIns="0" tIns="0" bIns="0">
            <a:spAutoFit/>
          </a:bodyPr>
          <a:lstStyle/>
          <a:p>
            <a:pPr algn="ctr">
              <a:lnSpc>
                <a:spcPct val="100000"/>
              </a:lnSpc>
            </a:pPr>
            <a:r>
              <a:rPr sz="1150" b="0" i="0">
                <a:solidFill>
                  <a:srgbClr val="1F2937"/>
                </a:solidFill>
                <a:latin typeface="Helvetica Neue"/>
              </a:rPr>
              <a:t>Genre &amp;</a:t>
            </a:r>
          </a:p>
          <a:p>
            <a:pPr algn="ctr">
              <a:lnSpc>
                <a:spcPct val="100000"/>
              </a:lnSpc>
            </a:pPr>
            <a:r>
              <a:rPr sz="1150" b="0" i="0">
                <a:solidFill>
                  <a:srgbClr val="1F2937"/>
                </a:solidFill>
                <a:latin typeface="Helvetica Neue"/>
              </a:rPr>
              <a:t>statut</a:t>
            </a:r>
          </a:p>
        </p:txBody>
      </p:sp>
      <p:sp>
        <p:nvSpPr>
          <p:cNvPr id="11" name="Oval 10"/>
          <p:cNvSpPr/>
          <p:nvPr/>
        </p:nvSpPr>
        <p:spPr>
          <a:xfrm>
            <a:off x="5794095" y="1874519"/>
            <a:ext cx="603504" cy="603504"/>
          </a:xfrm>
          <a:prstGeom prst="ellipse">
            <a:avLst/>
          </a:prstGeom>
          <a:solidFill>
            <a:srgbClr val="EFF5F4"/>
          </a:solidFill>
          <a:ln w="12700">
            <a:solidFill>
              <a:srgbClr val="CFE2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794095" y="1874519"/>
            <a:ext cx="603504" cy="603504"/>
          </a:xfrm>
          <a:prstGeom prst="rect">
            <a:avLst/>
          </a:prstGeom>
          <a:noFill/>
        </p:spPr>
        <p:txBody>
          <a:bodyPr wrap="square" anchor="ctr" lIns="0" rIns="0" tIns="0" bIns="0">
            <a:spAutoFit/>
          </a:bodyPr>
          <a:lstStyle/>
          <a:p>
            <a:pPr algn="ctr">
              <a:lnSpc>
                <a:spcPct val="100000"/>
              </a:lnSpc>
            </a:pPr>
            <a:r>
              <a:rPr sz="2000" b="0" i="0">
                <a:solidFill>
                  <a:srgbClr val="2F5F60"/>
                </a:solidFill>
                <a:latin typeface="Georgia"/>
              </a:rPr>
              <a:t>3</a:t>
            </a:r>
          </a:p>
        </p:txBody>
      </p:sp>
      <p:sp>
        <p:nvSpPr>
          <p:cNvPr id="13" name="TextBox 12"/>
          <p:cNvSpPr txBox="1"/>
          <p:nvPr/>
        </p:nvSpPr>
        <p:spPr>
          <a:xfrm>
            <a:off x="5081503" y="2587752"/>
            <a:ext cx="2028687" cy="731520"/>
          </a:xfrm>
          <a:prstGeom prst="rect">
            <a:avLst/>
          </a:prstGeom>
          <a:noFill/>
        </p:spPr>
        <p:txBody>
          <a:bodyPr wrap="square" anchor="t" lIns="0" rIns="0" tIns="0" bIns="0">
            <a:spAutoFit/>
          </a:bodyPr>
          <a:lstStyle/>
          <a:p>
            <a:pPr algn="ctr">
              <a:lnSpc>
                <a:spcPct val="100000"/>
              </a:lnSpc>
            </a:pPr>
            <a:r>
              <a:rPr sz="1150" b="0" i="0">
                <a:solidFill>
                  <a:srgbClr val="1F2937"/>
                </a:solidFill>
                <a:latin typeface="Helvetica Neue"/>
              </a:rPr>
              <a:t>12 questions,</a:t>
            </a:r>
          </a:p>
          <a:p>
            <a:pPr algn="ctr">
              <a:lnSpc>
                <a:spcPct val="100000"/>
              </a:lnSpc>
            </a:pPr>
            <a:r>
              <a:rPr sz="1150" b="0" i="0">
                <a:solidFill>
                  <a:srgbClr val="1F2937"/>
                </a:solidFill>
                <a:latin typeface="Helvetica Neue"/>
              </a:rPr>
              <a:t>4 pôles</a:t>
            </a:r>
          </a:p>
        </p:txBody>
      </p:sp>
      <p:sp>
        <p:nvSpPr>
          <p:cNvPr id="14" name="Oval 13"/>
          <p:cNvSpPr/>
          <p:nvPr/>
        </p:nvSpPr>
        <p:spPr>
          <a:xfrm>
            <a:off x="8005663" y="1874519"/>
            <a:ext cx="603504" cy="603504"/>
          </a:xfrm>
          <a:prstGeom prst="ellipse">
            <a:avLst/>
          </a:prstGeom>
          <a:solidFill>
            <a:srgbClr val="EFF5F4"/>
          </a:solidFill>
          <a:ln w="12700">
            <a:solidFill>
              <a:srgbClr val="CFE2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005663" y="1874519"/>
            <a:ext cx="603504" cy="603504"/>
          </a:xfrm>
          <a:prstGeom prst="rect">
            <a:avLst/>
          </a:prstGeom>
          <a:noFill/>
        </p:spPr>
        <p:txBody>
          <a:bodyPr wrap="square" anchor="ctr" lIns="0" rIns="0" tIns="0" bIns="0">
            <a:spAutoFit/>
          </a:bodyPr>
          <a:lstStyle/>
          <a:p>
            <a:pPr algn="ctr">
              <a:lnSpc>
                <a:spcPct val="100000"/>
              </a:lnSpc>
            </a:pPr>
            <a:r>
              <a:rPr sz="2000" b="0" i="0">
                <a:solidFill>
                  <a:srgbClr val="2F5F60"/>
                </a:solidFill>
                <a:latin typeface="Georgia"/>
              </a:rPr>
              <a:t>4</a:t>
            </a:r>
          </a:p>
        </p:txBody>
      </p:sp>
      <p:sp>
        <p:nvSpPr>
          <p:cNvPr id="16" name="TextBox 15"/>
          <p:cNvSpPr txBox="1"/>
          <p:nvPr/>
        </p:nvSpPr>
        <p:spPr>
          <a:xfrm>
            <a:off x="7293071" y="2587752"/>
            <a:ext cx="2028687" cy="731520"/>
          </a:xfrm>
          <a:prstGeom prst="rect">
            <a:avLst/>
          </a:prstGeom>
          <a:noFill/>
        </p:spPr>
        <p:txBody>
          <a:bodyPr wrap="square" anchor="t" lIns="0" rIns="0" tIns="0" bIns="0">
            <a:spAutoFit/>
          </a:bodyPr>
          <a:lstStyle/>
          <a:p>
            <a:pPr algn="ctr">
              <a:lnSpc>
                <a:spcPct val="100000"/>
              </a:lnSpc>
            </a:pPr>
            <a:r>
              <a:rPr sz="1150" b="0" i="0">
                <a:solidFill>
                  <a:srgbClr val="1F2937"/>
                </a:solidFill>
                <a:latin typeface="Helvetica Neue"/>
              </a:rPr>
              <a:t>Score / 36</a:t>
            </a:r>
          </a:p>
        </p:txBody>
      </p:sp>
      <p:sp>
        <p:nvSpPr>
          <p:cNvPr id="17" name="Oval 16"/>
          <p:cNvSpPr/>
          <p:nvPr/>
        </p:nvSpPr>
        <p:spPr>
          <a:xfrm>
            <a:off x="10217231" y="1874519"/>
            <a:ext cx="603504" cy="603504"/>
          </a:xfrm>
          <a:prstGeom prst="ellipse">
            <a:avLst/>
          </a:prstGeom>
          <a:solidFill>
            <a:srgbClr val="EFF5F4"/>
          </a:solidFill>
          <a:ln w="12700">
            <a:solidFill>
              <a:srgbClr val="CFE2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0217231" y="1874519"/>
            <a:ext cx="603504" cy="603504"/>
          </a:xfrm>
          <a:prstGeom prst="rect">
            <a:avLst/>
          </a:prstGeom>
          <a:noFill/>
        </p:spPr>
        <p:txBody>
          <a:bodyPr wrap="square" anchor="ctr" lIns="0" rIns="0" tIns="0" bIns="0">
            <a:spAutoFit/>
          </a:bodyPr>
          <a:lstStyle/>
          <a:p>
            <a:pPr algn="ctr">
              <a:lnSpc>
                <a:spcPct val="100000"/>
              </a:lnSpc>
            </a:pPr>
            <a:r>
              <a:rPr sz="2000" b="0" i="0">
                <a:solidFill>
                  <a:srgbClr val="2F5F60"/>
                </a:solidFill>
                <a:latin typeface="Georgia"/>
              </a:rPr>
              <a:t>5</a:t>
            </a:r>
          </a:p>
        </p:txBody>
      </p:sp>
      <p:sp>
        <p:nvSpPr>
          <p:cNvPr id="19" name="TextBox 18"/>
          <p:cNvSpPr txBox="1"/>
          <p:nvPr/>
        </p:nvSpPr>
        <p:spPr>
          <a:xfrm>
            <a:off x="9504639" y="2587752"/>
            <a:ext cx="2028687" cy="731520"/>
          </a:xfrm>
          <a:prstGeom prst="rect">
            <a:avLst/>
          </a:prstGeom>
          <a:noFill/>
        </p:spPr>
        <p:txBody>
          <a:bodyPr wrap="square" anchor="t" lIns="0" rIns="0" tIns="0" bIns="0">
            <a:spAutoFit/>
          </a:bodyPr>
          <a:lstStyle/>
          <a:p>
            <a:pPr algn="ctr">
              <a:lnSpc>
                <a:spcPct val="100000"/>
              </a:lnSpc>
            </a:pPr>
            <a:r>
              <a:rPr sz="1150" b="0" i="0">
                <a:solidFill>
                  <a:srgbClr val="1F2937"/>
                </a:solidFill>
                <a:latin typeface="Helvetica Neue"/>
              </a:rPr>
              <a:t>Résultats &amp;</a:t>
            </a:r>
          </a:p>
          <a:p>
            <a:pPr algn="ctr">
              <a:lnSpc>
                <a:spcPct val="100000"/>
              </a:lnSpc>
            </a:pPr>
            <a:r>
              <a:rPr sz="1150" b="0" i="0">
                <a:solidFill>
                  <a:srgbClr val="1F2937"/>
                </a:solidFill>
                <a:latin typeface="Helvetica Neue"/>
              </a:rPr>
              <a:t>orientation</a:t>
            </a:r>
          </a:p>
        </p:txBody>
      </p:sp>
      <p:sp>
        <p:nvSpPr>
          <p:cNvPr id="20" name="Rounded Rectangle 19"/>
          <p:cNvSpPr/>
          <p:nvPr/>
        </p:nvSpPr>
        <p:spPr>
          <a:xfrm>
            <a:off x="566928" y="3886200"/>
            <a:ext cx="2613583" cy="1691640"/>
          </a:xfrm>
          <a:prstGeom prst="roundRect">
            <a:avLst>
              <a:gd name="adj" fmla="val 8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Oval 20"/>
          <p:cNvSpPr/>
          <p:nvPr/>
        </p:nvSpPr>
        <p:spPr>
          <a:xfrm>
            <a:off x="804672" y="4142232"/>
            <a:ext cx="146304" cy="146304"/>
          </a:xfrm>
          <a:prstGeom prst="ellipse">
            <a:avLst/>
          </a:prstGeom>
          <a:solidFill>
            <a:srgbClr val="D69E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04672" y="4389120"/>
            <a:ext cx="2156383" cy="548640"/>
          </a:xfrm>
          <a:prstGeom prst="rect">
            <a:avLst/>
          </a:prstGeom>
          <a:noFill/>
        </p:spPr>
        <p:txBody>
          <a:bodyPr wrap="square" anchor="t" lIns="0" rIns="0" tIns="0" bIns="0">
            <a:spAutoFit/>
          </a:bodyPr>
          <a:lstStyle/>
          <a:p>
            <a:pPr algn="l">
              <a:lnSpc>
                <a:spcPct val="100000"/>
              </a:lnSpc>
            </a:pPr>
            <a:r>
              <a:rPr sz="1400" b="0" i="0">
                <a:solidFill>
                  <a:srgbClr val="1F2937"/>
                </a:solidFill>
                <a:latin typeface="Georgia"/>
              </a:rPr>
              <a:t>Humeur &amp; Dépression</a:t>
            </a:r>
          </a:p>
        </p:txBody>
      </p:sp>
      <p:sp>
        <p:nvSpPr>
          <p:cNvPr id="23" name="TextBox 22"/>
          <p:cNvSpPr txBox="1"/>
          <p:nvPr/>
        </p:nvSpPr>
        <p:spPr>
          <a:xfrm>
            <a:off x="804672" y="4910328"/>
            <a:ext cx="2156383" cy="548640"/>
          </a:xfrm>
          <a:prstGeom prst="rect">
            <a:avLst/>
          </a:prstGeom>
          <a:noFill/>
        </p:spPr>
        <p:txBody>
          <a:bodyPr wrap="square" anchor="t" lIns="0" rIns="0" tIns="0" bIns="0">
            <a:spAutoFit/>
          </a:bodyPr>
          <a:lstStyle/>
          <a:p>
            <a:pPr algn="l">
              <a:lnSpc>
                <a:spcPct val="105000"/>
              </a:lnSpc>
            </a:pPr>
            <a:r>
              <a:rPr sz="1050" b="0" i="0">
                <a:solidFill>
                  <a:srgbClr val="4B5563"/>
                </a:solidFill>
                <a:latin typeface="Helvetica Neue"/>
              </a:rPr>
              <a:t>Détresse émotionnelle, perte d'élan, moral.</a:t>
            </a:r>
          </a:p>
        </p:txBody>
      </p:sp>
      <p:sp>
        <p:nvSpPr>
          <p:cNvPr id="24" name="Rounded Rectangle 23"/>
          <p:cNvSpPr/>
          <p:nvPr/>
        </p:nvSpPr>
        <p:spPr>
          <a:xfrm>
            <a:off x="3381679" y="3886200"/>
            <a:ext cx="2613583" cy="1691640"/>
          </a:xfrm>
          <a:prstGeom prst="roundRect">
            <a:avLst>
              <a:gd name="adj" fmla="val 8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Oval 24"/>
          <p:cNvSpPr/>
          <p:nvPr/>
        </p:nvSpPr>
        <p:spPr>
          <a:xfrm>
            <a:off x="3619423" y="4142232"/>
            <a:ext cx="146304" cy="146304"/>
          </a:xfrm>
          <a:prstGeom prst="ellipse">
            <a:avLst/>
          </a:prstGeom>
          <a:solidFill>
            <a:srgbClr val="C446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3619423" y="4389120"/>
            <a:ext cx="2156383" cy="548640"/>
          </a:xfrm>
          <a:prstGeom prst="rect">
            <a:avLst/>
          </a:prstGeom>
          <a:noFill/>
        </p:spPr>
        <p:txBody>
          <a:bodyPr wrap="square" anchor="t" lIns="0" rIns="0" tIns="0" bIns="0">
            <a:spAutoFit/>
          </a:bodyPr>
          <a:lstStyle/>
          <a:p>
            <a:pPr algn="l">
              <a:lnSpc>
                <a:spcPct val="100000"/>
              </a:lnSpc>
            </a:pPr>
            <a:r>
              <a:rPr sz="1400" b="0" i="0">
                <a:solidFill>
                  <a:srgbClr val="1F2937"/>
                </a:solidFill>
                <a:latin typeface="Georgia"/>
              </a:rPr>
              <a:t>Anxiété &amp; Stress</a:t>
            </a:r>
          </a:p>
        </p:txBody>
      </p:sp>
      <p:sp>
        <p:nvSpPr>
          <p:cNvPr id="27" name="TextBox 26"/>
          <p:cNvSpPr txBox="1"/>
          <p:nvPr/>
        </p:nvSpPr>
        <p:spPr>
          <a:xfrm>
            <a:off x="3619423" y="4910328"/>
            <a:ext cx="2156383" cy="548640"/>
          </a:xfrm>
          <a:prstGeom prst="rect">
            <a:avLst/>
          </a:prstGeom>
          <a:noFill/>
        </p:spPr>
        <p:txBody>
          <a:bodyPr wrap="square" anchor="t" lIns="0" rIns="0" tIns="0" bIns="0">
            <a:spAutoFit/>
          </a:bodyPr>
          <a:lstStyle/>
          <a:p>
            <a:pPr algn="l">
              <a:lnSpc>
                <a:spcPct val="105000"/>
              </a:lnSpc>
            </a:pPr>
            <a:r>
              <a:rPr sz="1050" b="0" i="0">
                <a:solidFill>
                  <a:srgbClr val="4B5563"/>
                </a:solidFill>
                <a:latin typeface="Helvetica Neue"/>
              </a:rPr>
              <a:t>Tension, hyper-vigilance, inquiétudes.</a:t>
            </a:r>
          </a:p>
        </p:txBody>
      </p:sp>
      <p:sp>
        <p:nvSpPr>
          <p:cNvPr id="28" name="Rounded Rectangle 27"/>
          <p:cNvSpPr/>
          <p:nvPr/>
        </p:nvSpPr>
        <p:spPr>
          <a:xfrm>
            <a:off x="6196431" y="3886200"/>
            <a:ext cx="2613583" cy="1691640"/>
          </a:xfrm>
          <a:prstGeom prst="roundRect">
            <a:avLst>
              <a:gd name="adj" fmla="val 8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6434175" y="4142232"/>
            <a:ext cx="146304" cy="146304"/>
          </a:xfrm>
          <a:prstGeom prst="ellipse">
            <a:avLst/>
          </a:prstGeom>
          <a:solidFill>
            <a:srgbClr val="5BA6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6434175" y="4389120"/>
            <a:ext cx="2156383" cy="548640"/>
          </a:xfrm>
          <a:prstGeom prst="rect">
            <a:avLst/>
          </a:prstGeom>
          <a:noFill/>
        </p:spPr>
        <p:txBody>
          <a:bodyPr wrap="square" anchor="t" lIns="0" rIns="0" tIns="0" bIns="0">
            <a:spAutoFit/>
          </a:bodyPr>
          <a:lstStyle/>
          <a:p>
            <a:pPr algn="l">
              <a:lnSpc>
                <a:spcPct val="100000"/>
              </a:lnSpc>
            </a:pPr>
            <a:r>
              <a:rPr sz="1400" b="0" i="0">
                <a:solidFill>
                  <a:srgbClr val="1F2937"/>
                </a:solidFill>
                <a:latin typeface="Georgia"/>
              </a:rPr>
              <a:t>Sommeil &amp; Fatigue</a:t>
            </a:r>
          </a:p>
        </p:txBody>
      </p:sp>
      <p:sp>
        <p:nvSpPr>
          <p:cNvPr id="31" name="TextBox 30"/>
          <p:cNvSpPr txBox="1"/>
          <p:nvPr/>
        </p:nvSpPr>
        <p:spPr>
          <a:xfrm>
            <a:off x="6434175" y="4910328"/>
            <a:ext cx="2156383" cy="548640"/>
          </a:xfrm>
          <a:prstGeom prst="rect">
            <a:avLst/>
          </a:prstGeom>
          <a:noFill/>
        </p:spPr>
        <p:txBody>
          <a:bodyPr wrap="square" anchor="t" lIns="0" rIns="0" tIns="0" bIns="0">
            <a:spAutoFit/>
          </a:bodyPr>
          <a:lstStyle/>
          <a:p>
            <a:pPr algn="l">
              <a:lnSpc>
                <a:spcPct val="105000"/>
              </a:lnSpc>
            </a:pPr>
            <a:r>
              <a:rPr sz="1050" b="0" i="0">
                <a:solidFill>
                  <a:srgbClr val="4B5563"/>
                </a:solidFill>
                <a:latin typeface="Helvetica Neue"/>
              </a:rPr>
              <a:t>Qualité du sommeil, épuisement.</a:t>
            </a:r>
          </a:p>
        </p:txBody>
      </p:sp>
      <p:sp>
        <p:nvSpPr>
          <p:cNvPr id="32" name="Rounded Rectangle 31"/>
          <p:cNvSpPr/>
          <p:nvPr/>
        </p:nvSpPr>
        <p:spPr>
          <a:xfrm>
            <a:off x="9011183" y="3886200"/>
            <a:ext cx="2613583" cy="1691640"/>
          </a:xfrm>
          <a:prstGeom prst="roundRect">
            <a:avLst>
              <a:gd name="adj" fmla="val 8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Oval 32"/>
          <p:cNvSpPr/>
          <p:nvPr/>
        </p:nvSpPr>
        <p:spPr>
          <a:xfrm>
            <a:off x="9248927" y="4142232"/>
            <a:ext cx="146304" cy="146304"/>
          </a:xfrm>
          <a:prstGeom prst="ellipse">
            <a:avLst/>
          </a:prstGeom>
          <a:solidFill>
            <a:srgbClr val="4B8A8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9248927" y="4389120"/>
            <a:ext cx="2156383" cy="548640"/>
          </a:xfrm>
          <a:prstGeom prst="rect">
            <a:avLst/>
          </a:prstGeom>
          <a:noFill/>
        </p:spPr>
        <p:txBody>
          <a:bodyPr wrap="square" anchor="t" lIns="0" rIns="0" tIns="0" bIns="0">
            <a:spAutoFit/>
          </a:bodyPr>
          <a:lstStyle/>
          <a:p>
            <a:pPr algn="l">
              <a:lnSpc>
                <a:spcPct val="100000"/>
              </a:lnSpc>
            </a:pPr>
            <a:r>
              <a:rPr sz="1400" b="0" i="0">
                <a:solidFill>
                  <a:srgbClr val="1F2937"/>
                </a:solidFill>
                <a:latin typeface="Georgia"/>
              </a:rPr>
              <a:t>Relations &amp; Social</a:t>
            </a:r>
          </a:p>
        </p:txBody>
      </p:sp>
      <p:sp>
        <p:nvSpPr>
          <p:cNvPr id="35" name="TextBox 34"/>
          <p:cNvSpPr txBox="1"/>
          <p:nvPr/>
        </p:nvSpPr>
        <p:spPr>
          <a:xfrm>
            <a:off x="9248927" y="4910328"/>
            <a:ext cx="2156383" cy="548640"/>
          </a:xfrm>
          <a:prstGeom prst="rect">
            <a:avLst/>
          </a:prstGeom>
          <a:noFill/>
        </p:spPr>
        <p:txBody>
          <a:bodyPr wrap="square" anchor="t" lIns="0" rIns="0" tIns="0" bIns="0">
            <a:spAutoFit/>
          </a:bodyPr>
          <a:lstStyle/>
          <a:p>
            <a:pPr algn="l">
              <a:lnSpc>
                <a:spcPct val="105000"/>
              </a:lnSpc>
            </a:pPr>
            <a:r>
              <a:rPr sz="1050" b="0" i="0">
                <a:solidFill>
                  <a:srgbClr val="4B5563"/>
                </a:solidFill>
                <a:latin typeface="Helvetica Neue"/>
              </a:rPr>
              <a:t>Isolement, évitement, soutien.</a:t>
            </a:r>
          </a:p>
        </p:txBody>
      </p:sp>
      <p:sp>
        <p:nvSpPr>
          <p:cNvPr id="36" name="TextBox 35"/>
          <p:cNvSpPr txBox="1"/>
          <p:nvPr/>
        </p:nvSpPr>
        <p:spPr>
          <a:xfrm>
            <a:off x="10637215" y="6400800"/>
            <a:ext cx="1097280" cy="274320"/>
          </a:xfrm>
          <a:prstGeom prst="rect">
            <a:avLst/>
          </a:prstGeom>
          <a:noFill/>
        </p:spPr>
        <p:txBody>
          <a:bodyPr wrap="square" anchor="t" lIns="0" rIns="0" tIns="0" bIns="0">
            <a:spAutoFit/>
          </a:bodyPr>
          <a:lstStyle/>
          <a:p>
            <a:pPr algn="r">
              <a:lnSpc>
                <a:spcPct val="100000"/>
              </a:lnSpc>
            </a:pPr>
            <a:r>
              <a:rPr sz="900" b="0" i="0">
                <a:solidFill>
                  <a:srgbClr val="6B7280"/>
                </a:solidFill>
                <a:latin typeface="Helvetica Neue"/>
              </a:rPr>
              <a:t>05 / 16</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DFCF9"/>
        </a:solidFill>
        <a:effectLst/>
      </p:bgPr>
    </p:bg>
    <p:spTree>
      <p:nvGrpSpPr>
        <p:cNvPr id="1" name=""/>
        <p:cNvGrpSpPr/>
        <p:nvPr/>
      </p:nvGrpSpPr>
      <p:grpSpPr/>
      <p:sp>
        <p:nvSpPr>
          <p:cNvPr id="2" name="TextBox 1"/>
          <p:cNvSpPr txBox="1"/>
          <p:nvPr/>
        </p:nvSpPr>
        <p:spPr>
          <a:xfrm>
            <a:off x="566928" y="384048"/>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SCORING</a:t>
            </a:r>
          </a:p>
        </p:txBody>
      </p:sp>
      <p:sp>
        <p:nvSpPr>
          <p:cNvPr id="3" name="TextBox 2"/>
          <p:cNvSpPr txBox="1"/>
          <p:nvPr/>
        </p:nvSpPr>
        <p:spPr>
          <a:xfrm>
            <a:off x="566928" y="676656"/>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TROIS ZONES, TROIS NIVEAUX D'ACCOMPAGNEMENT</a:t>
            </a:r>
          </a:p>
        </p:txBody>
      </p:sp>
      <p:sp>
        <p:nvSpPr>
          <p:cNvPr id="4" name="TextBox 3"/>
          <p:cNvSpPr txBox="1"/>
          <p:nvPr/>
        </p:nvSpPr>
        <p:spPr>
          <a:xfrm>
            <a:off x="566928" y="932688"/>
            <a:ext cx="11057839" cy="868680"/>
          </a:xfrm>
          <a:prstGeom prst="rect">
            <a:avLst/>
          </a:prstGeom>
          <a:noFill/>
        </p:spPr>
        <p:txBody>
          <a:bodyPr wrap="square" anchor="t" lIns="0" rIns="0" tIns="0" bIns="0">
            <a:spAutoFit/>
          </a:bodyPr>
          <a:lstStyle/>
          <a:p>
            <a:pPr algn="l">
              <a:lnSpc>
                <a:spcPct val="105000"/>
              </a:lnSpc>
            </a:pPr>
            <a:r>
              <a:rPr sz="2400" b="0" i="0">
                <a:solidFill>
                  <a:srgbClr val="1F2937"/>
                </a:solidFill>
                <a:latin typeface="Georgia"/>
              </a:rPr>
              <a:t>Chaque étudiant reçoit une orientation adaptée à son score.</a:t>
            </a:r>
          </a:p>
        </p:txBody>
      </p:sp>
      <p:sp>
        <p:nvSpPr>
          <p:cNvPr id="5" name="Rounded Rectangle 4"/>
          <p:cNvSpPr/>
          <p:nvPr/>
        </p:nvSpPr>
        <p:spPr>
          <a:xfrm>
            <a:off x="566928" y="1783080"/>
            <a:ext cx="3503066" cy="3840480"/>
          </a:xfrm>
          <a:prstGeom prst="roundRect">
            <a:avLst>
              <a:gd name="adj" fmla="val 6000"/>
            </a:avLst>
          </a:prstGeom>
          <a:solidFill>
            <a:srgbClr val="EAF2EC"/>
          </a:solidFill>
          <a:ln w="11430">
            <a:solidFill>
              <a:srgbClr val="CFE2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41247" y="2011680"/>
            <a:ext cx="2222906" cy="365760"/>
          </a:xfrm>
          <a:prstGeom prst="rect">
            <a:avLst/>
          </a:prstGeom>
          <a:noFill/>
        </p:spPr>
        <p:txBody>
          <a:bodyPr wrap="square" anchor="t" lIns="0" rIns="0" tIns="0" bIns="0">
            <a:spAutoFit/>
          </a:bodyPr>
          <a:lstStyle/>
          <a:p>
            <a:pPr algn="l">
              <a:lnSpc>
                <a:spcPct val="100000"/>
              </a:lnSpc>
            </a:pPr>
            <a:r>
              <a:rPr sz="1700" b="0" i="0">
                <a:solidFill>
                  <a:srgbClr val="3B7555"/>
                </a:solidFill>
                <a:latin typeface="Georgia"/>
              </a:rPr>
              <a:t>Zone verte</a:t>
            </a:r>
          </a:p>
        </p:txBody>
      </p:sp>
      <p:sp>
        <p:nvSpPr>
          <p:cNvPr id="7" name="Rounded Rectangle 6"/>
          <p:cNvSpPr/>
          <p:nvPr/>
        </p:nvSpPr>
        <p:spPr>
          <a:xfrm>
            <a:off x="2972714" y="2029967"/>
            <a:ext cx="868680" cy="310896"/>
          </a:xfrm>
          <a:prstGeom prst="roundRect">
            <a:avLst>
              <a:gd name="adj" fmla="val 50000"/>
            </a:avLst>
          </a:prstGeom>
          <a:solidFill>
            <a:srgbClr val="FFFFFF"/>
          </a:solidFill>
          <a:ln w="6350">
            <a:solidFill>
              <a:srgbClr val="CFE2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2972714" y="2029967"/>
            <a:ext cx="868680" cy="310896"/>
          </a:xfrm>
          <a:prstGeom prst="rect">
            <a:avLst/>
          </a:prstGeom>
          <a:noFill/>
        </p:spPr>
        <p:txBody>
          <a:bodyPr wrap="square" anchor="ctr" lIns="0" rIns="0" tIns="0" bIns="0">
            <a:spAutoFit/>
          </a:bodyPr>
          <a:lstStyle/>
          <a:p>
            <a:pPr algn="ctr">
              <a:lnSpc>
                <a:spcPct val="100000"/>
              </a:lnSpc>
            </a:pPr>
            <a:r>
              <a:rPr sz="1100" b="1" i="0">
                <a:solidFill>
                  <a:srgbClr val="3B7555"/>
                </a:solidFill>
                <a:latin typeface="Helvetica Neue"/>
              </a:rPr>
              <a:t>0 – 11</a:t>
            </a:r>
          </a:p>
        </p:txBody>
      </p:sp>
      <p:sp>
        <p:nvSpPr>
          <p:cNvPr id="9" name="TextBox 8"/>
          <p:cNvSpPr txBox="1"/>
          <p:nvPr/>
        </p:nvSpPr>
        <p:spPr>
          <a:xfrm>
            <a:off x="841247" y="2441448"/>
            <a:ext cx="2954426" cy="320040"/>
          </a:xfrm>
          <a:prstGeom prst="rect">
            <a:avLst/>
          </a:prstGeom>
          <a:noFill/>
        </p:spPr>
        <p:txBody>
          <a:bodyPr wrap="square" anchor="t" lIns="0" rIns="0" tIns="0" bIns="0">
            <a:spAutoFit/>
          </a:bodyPr>
          <a:lstStyle/>
          <a:p>
            <a:pPr algn="l">
              <a:lnSpc>
                <a:spcPct val="100000"/>
              </a:lnSpc>
            </a:pPr>
            <a:r>
              <a:rPr sz="1250" b="1" i="0">
                <a:solidFill>
                  <a:srgbClr val="1F2937"/>
                </a:solidFill>
                <a:latin typeface="Helvetica Neue"/>
              </a:rPr>
              <a:t>Bien-être préservé</a:t>
            </a:r>
          </a:p>
        </p:txBody>
      </p:sp>
      <p:sp>
        <p:nvSpPr>
          <p:cNvPr id="10" name="TextBox 9"/>
          <p:cNvSpPr txBox="1"/>
          <p:nvPr/>
        </p:nvSpPr>
        <p:spPr>
          <a:xfrm>
            <a:off x="841247" y="2926080"/>
            <a:ext cx="3000146" cy="2468880"/>
          </a:xfrm>
          <a:prstGeom prst="rect">
            <a:avLst/>
          </a:prstGeom>
          <a:noFill/>
        </p:spPr>
        <p:txBody>
          <a:bodyPr wrap="square" anchor="t" lIns="0" rIns="0" tIns="0" bIns="0">
            <a:spAutoFit/>
          </a:bodyPr>
          <a:lstStyle/>
          <a:p>
            <a:pPr algn="l">
              <a:lnSpc>
                <a:spcPct val="108000"/>
              </a:lnSpc>
              <a:spcAft>
                <a:spcPts val="800"/>
              </a:spcAft>
            </a:pPr>
            <a:r>
              <a:rPr sz="1150" b="0" i="0">
                <a:solidFill>
                  <a:srgbClr val="4B5563"/>
                </a:solidFill>
                <a:latin typeface="Helvetica Neue"/>
              </a:rPr>
              <a:t>•  Conseils de maintien personnalisés</a:t>
            </a:r>
          </a:p>
          <a:p>
            <a:pPr algn="l">
              <a:lnSpc>
                <a:spcPct val="108000"/>
              </a:lnSpc>
              <a:spcAft>
                <a:spcPts val="800"/>
              </a:spcAft>
            </a:pPr>
            <a:r>
              <a:rPr sz="1150" b="0" i="0">
                <a:solidFill>
                  <a:srgbClr val="4B5563"/>
                </a:solidFill>
                <a:latin typeface="Helvetica Neue"/>
              </a:rPr>
              <a:t>•  Ressources numériques préventives</a:t>
            </a:r>
          </a:p>
          <a:p>
            <a:pPr algn="l">
              <a:lnSpc>
                <a:spcPct val="108000"/>
              </a:lnSpc>
              <a:spcAft>
                <a:spcPts val="800"/>
              </a:spcAft>
            </a:pPr>
            <a:r>
              <a:rPr sz="1150" b="0" i="0">
                <a:solidFill>
                  <a:srgbClr val="4B5563"/>
                </a:solidFill>
                <a:latin typeface="Helvetica Neue"/>
              </a:rPr>
              <a:t>•  Ateliers bien-être sur le campus</a:t>
            </a:r>
          </a:p>
          <a:p>
            <a:pPr algn="l">
              <a:lnSpc>
                <a:spcPct val="108000"/>
              </a:lnSpc>
              <a:spcAft>
                <a:spcPts val="800"/>
              </a:spcAft>
            </a:pPr>
            <a:r>
              <a:rPr sz="1150" b="0" i="0">
                <a:solidFill>
                  <a:srgbClr val="4B5563"/>
                </a:solidFill>
                <a:latin typeface="Helvetica Neue"/>
              </a:rPr>
              <a:t>•  Pas de programme requis</a:t>
            </a:r>
          </a:p>
        </p:txBody>
      </p:sp>
      <p:sp>
        <p:nvSpPr>
          <p:cNvPr id="11" name="Rounded Rectangle 10"/>
          <p:cNvSpPr/>
          <p:nvPr/>
        </p:nvSpPr>
        <p:spPr>
          <a:xfrm>
            <a:off x="4344314" y="1783080"/>
            <a:ext cx="3503066" cy="3840480"/>
          </a:xfrm>
          <a:prstGeom prst="roundRect">
            <a:avLst>
              <a:gd name="adj" fmla="val 6000"/>
            </a:avLst>
          </a:prstGeom>
          <a:solidFill>
            <a:srgbClr val="FAF1DF"/>
          </a:solidFill>
          <a:ln w="11430">
            <a:solidFill>
              <a:srgbClr val="EDD9A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618634" y="2011680"/>
            <a:ext cx="2222906" cy="365760"/>
          </a:xfrm>
          <a:prstGeom prst="rect">
            <a:avLst/>
          </a:prstGeom>
          <a:noFill/>
        </p:spPr>
        <p:txBody>
          <a:bodyPr wrap="square" anchor="t" lIns="0" rIns="0" tIns="0" bIns="0">
            <a:spAutoFit/>
          </a:bodyPr>
          <a:lstStyle/>
          <a:p>
            <a:pPr algn="l">
              <a:lnSpc>
                <a:spcPct val="100000"/>
              </a:lnSpc>
            </a:pPr>
            <a:r>
              <a:rPr sz="1700" b="0" i="0">
                <a:solidFill>
                  <a:srgbClr val="8A5F10"/>
                </a:solidFill>
                <a:latin typeface="Georgia"/>
              </a:rPr>
              <a:t>Zone orange</a:t>
            </a:r>
          </a:p>
        </p:txBody>
      </p:sp>
      <p:sp>
        <p:nvSpPr>
          <p:cNvPr id="13" name="Rounded Rectangle 12"/>
          <p:cNvSpPr/>
          <p:nvPr/>
        </p:nvSpPr>
        <p:spPr>
          <a:xfrm>
            <a:off x="6750100" y="2029967"/>
            <a:ext cx="868680" cy="310896"/>
          </a:xfrm>
          <a:prstGeom prst="roundRect">
            <a:avLst>
              <a:gd name="adj" fmla="val 50000"/>
            </a:avLst>
          </a:prstGeom>
          <a:solidFill>
            <a:srgbClr val="FFFFFF"/>
          </a:solidFill>
          <a:ln w="6350">
            <a:solidFill>
              <a:srgbClr val="EDD9A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750100" y="2029967"/>
            <a:ext cx="868680" cy="310896"/>
          </a:xfrm>
          <a:prstGeom prst="rect">
            <a:avLst/>
          </a:prstGeom>
          <a:noFill/>
        </p:spPr>
        <p:txBody>
          <a:bodyPr wrap="square" anchor="ctr" lIns="0" rIns="0" tIns="0" bIns="0">
            <a:spAutoFit/>
          </a:bodyPr>
          <a:lstStyle/>
          <a:p>
            <a:pPr algn="ctr">
              <a:lnSpc>
                <a:spcPct val="100000"/>
              </a:lnSpc>
            </a:pPr>
            <a:r>
              <a:rPr sz="1100" b="1" i="0">
                <a:solidFill>
                  <a:srgbClr val="8A5F10"/>
                </a:solidFill>
                <a:latin typeface="Helvetica Neue"/>
              </a:rPr>
              <a:t>12 – 19</a:t>
            </a:r>
          </a:p>
        </p:txBody>
      </p:sp>
      <p:sp>
        <p:nvSpPr>
          <p:cNvPr id="15" name="TextBox 14"/>
          <p:cNvSpPr txBox="1"/>
          <p:nvPr/>
        </p:nvSpPr>
        <p:spPr>
          <a:xfrm>
            <a:off x="4618634" y="2441448"/>
            <a:ext cx="2954426" cy="320040"/>
          </a:xfrm>
          <a:prstGeom prst="rect">
            <a:avLst/>
          </a:prstGeom>
          <a:noFill/>
        </p:spPr>
        <p:txBody>
          <a:bodyPr wrap="square" anchor="t" lIns="0" rIns="0" tIns="0" bIns="0">
            <a:spAutoFit/>
          </a:bodyPr>
          <a:lstStyle/>
          <a:p>
            <a:pPr algn="l">
              <a:lnSpc>
                <a:spcPct val="100000"/>
              </a:lnSpc>
            </a:pPr>
            <a:r>
              <a:rPr sz="1250" b="1" i="0">
                <a:solidFill>
                  <a:srgbClr val="1F2937"/>
                </a:solidFill>
                <a:latin typeface="Helvetica Neue"/>
              </a:rPr>
              <a:t>Fragilité modérée</a:t>
            </a:r>
          </a:p>
        </p:txBody>
      </p:sp>
      <p:sp>
        <p:nvSpPr>
          <p:cNvPr id="16" name="TextBox 15"/>
          <p:cNvSpPr txBox="1"/>
          <p:nvPr/>
        </p:nvSpPr>
        <p:spPr>
          <a:xfrm>
            <a:off x="4618634" y="2926080"/>
            <a:ext cx="3000146" cy="2468880"/>
          </a:xfrm>
          <a:prstGeom prst="rect">
            <a:avLst/>
          </a:prstGeom>
          <a:noFill/>
        </p:spPr>
        <p:txBody>
          <a:bodyPr wrap="square" anchor="t" lIns="0" rIns="0" tIns="0" bIns="0">
            <a:spAutoFit/>
          </a:bodyPr>
          <a:lstStyle/>
          <a:p>
            <a:pPr algn="l">
              <a:lnSpc>
                <a:spcPct val="108000"/>
              </a:lnSpc>
              <a:spcAft>
                <a:spcPts val="800"/>
              </a:spcAft>
            </a:pPr>
            <a:r>
              <a:rPr sz="1150" b="0" i="0">
                <a:solidFill>
                  <a:srgbClr val="4B5563"/>
                </a:solidFill>
                <a:latin typeface="Helvetica Neue"/>
              </a:rPr>
              <a:t>•  Programme d'accompagnement complet, 5 modules</a:t>
            </a:r>
          </a:p>
          <a:p>
            <a:pPr algn="l">
              <a:lnSpc>
                <a:spcPct val="108000"/>
              </a:lnSpc>
              <a:spcAft>
                <a:spcPts val="800"/>
              </a:spcAft>
            </a:pPr>
            <a:r>
              <a:rPr sz="1150" b="0" i="0">
                <a:solidFill>
                  <a:srgbClr val="4B5563"/>
                </a:solidFill>
                <a:latin typeface="Helvetica Neue"/>
              </a:rPr>
              <a:t>•  Orientation MonPsy / service de santé universitaire</a:t>
            </a:r>
          </a:p>
          <a:p>
            <a:pPr algn="l">
              <a:lnSpc>
                <a:spcPct val="108000"/>
              </a:lnSpc>
              <a:spcAft>
                <a:spcPts val="800"/>
              </a:spcAft>
            </a:pPr>
            <a:r>
              <a:rPr sz="1150" b="0" i="0">
                <a:solidFill>
                  <a:srgbClr val="4B5563"/>
                </a:solidFill>
                <a:latin typeface="Helvetica Neue"/>
              </a:rPr>
              <a:t>•  Techniques TCC, cohérence cardiaque</a:t>
            </a:r>
          </a:p>
          <a:p>
            <a:pPr algn="l">
              <a:lnSpc>
                <a:spcPct val="108000"/>
              </a:lnSpc>
              <a:spcAft>
                <a:spcPts val="800"/>
              </a:spcAft>
            </a:pPr>
            <a:r>
              <a:rPr sz="1150" b="0" i="0">
                <a:solidFill>
                  <a:srgbClr val="4B5563"/>
                </a:solidFill>
                <a:latin typeface="Helvetica Neue"/>
              </a:rPr>
              <a:t>•  Plan de prévention des rechutes</a:t>
            </a:r>
          </a:p>
        </p:txBody>
      </p:sp>
      <p:sp>
        <p:nvSpPr>
          <p:cNvPr id="17" name="Rounded Rectangle 16"/>
          <p:cNvSpPr/>
          <p:nvPr/>
        </p:nvSpPr>
        <p:spPr>
          <a:xfrm>
            <a:off x="8121700" y="1783080"/>
            <a:ext cx="3503066" cy="3840480"/>
          </a:xfrm>
          <a:prstGeom prst="roundRect">
            <a:avLst>
              <a:gd name="adj" fmla="val 6000"/>
            </a:avLst>
          </a:prstGeom>
          <a:solidFill>
            <a:srgbClr val="F6E6E6"/>
          </a:solidFill>
          <a:ln w="11430">
            <a:solidFill>
              <a:srgbClr val="E8C3C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396020" y="2011680"/>
            <a:ext cx="2222906" cy="365760"/>
          </a:xfrm>
          <a:prstGeom prst="rect">
            <a:avLst/>
          </a:prstGeom>
          <a:noFill/>
        </p:spPr>
        <p:txBody>
          <a:bodyPr wrap="square" anchor="t" lIns="0" rIns="0" tIns="0" bIns="0">
            <a:spAutoFit/>
          </a:bodyPr>
          <a:lstStyle/>
          <a:p>
            <a:pPr algn="l">
              <a:lnSpc>
                <a:spcPct val="100000"/>
              </a:lnSpc>
            </a:pPr>
            <a:r>
              <a:rPr sz="1700" b="0" i="0">
                <a:solidFill>
                  <a:srgbClr val="8B2E2E"/>
                </a:solidFill>
                <a:latin typeface="Georgia"/>
              </a:rPr>
              <a:t>Zone rouge</a:t>
            </a:r>
          </a:p>
        </p:txBody>
      </p:sp>
      <p:sp>
        <p:nvSpPr>
          <p:cNvPr id="19" name="Rounded Rectangle 18"/>
          <p:cNvSpPr/>
          <p:nvPr/>
        </p:nvSpPr>
        <p:spPr>
          <a:xfrm>
            <a:off x="10527487" y="2029967"/>
            <a:ext cx="868680" cy="310896"/>
          </a:xfrm>
          <a:prstGeom prst="roundRect">
            <a:avLst>
              <a:gd name="adj" fmla="val 50000"/>
            </a:avLst>
          </a:prstGeom>
          <a:solidFill>
            <a:srgbClr val="FFFFFF"/>
          </a:solidFill>
          <a:ln w="6350">
            <a:solidFill>
              <a:srgbClr val="E8C3C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10527487" y="2029967"/>
            <a:ext cx="868680" cy="310896"/>
          </a:xfrm>
          <a:prstGeom prst="rect">
            <a:avLst/>
          </a:prstGeom>
          <a:noFill/>
        </p:spPr>
        <p:txBody>
          <a:bodyPr wrap="square" anchor="ctr" lIns="0" rIns="0" tIns="0" bIns="0">
            <a:spAutoFit/>
          </a:bodyPr>
          <a:lstStyle/>
          <a:p>
            <a:pPr algn="ctr">
              <a:lnSpc>
                <a:spcPct val="100000"/>
              </a:lnSpc>
            </a:pPr>
            <a:r>
              <a:rPr sz="1100" b="1" i="0">
                <a:solidFill>
                  <a:srgbClr val="8B2E2E"/>
                </a:solidFill>
                <a:latin typeface="Helvetica Neue"/>
              </a:rPr>
              <a:t>20 – 36</a:t>
            </a:r>
          </a:p>
        </p:txBody>
      </p:sp>
      <p:sp>
        <p:nvSpPr>
          <p:cNvPr id="21" name="TextBox 20"/>
          <p:cNvSpPr txBox="1"/>
          <p:nvPr/>
        </p:nvSpPr>
        <p:spPr>
          <a:xfrm>
            <a:off x="8396020" y="2441448"/>
            <a:ext cx="2954426" cy="320040"/>
          </a:xfrm>
          <a:prstGeom prst="rect">
            <a:avLst/>
          </a:prstGeom>
          <a:noFill/>
        </p:spPr>
        <p:txBody>
          <a:bodyPr wrap="square" anchor="t" lIns="0" rIns="0" tIns="0" bIns="0">
            <a:spAutoFit/>
          </a:bodyPr>
          <a:lstStyle/>
          <a:p>
            <a:pPr algn="l">
              <a:lnSpc>
                <a:spcPct val="100000"/>
              </a:lnSpc>
            </a:pPr>
            <a:r>
              <a:rPr sz="1250" b="1" i="0">
                <a:solidFill>
                  <a:srgbClr val="1F2937"/>
                </a:solidFill>
                <a:latin typeface="Helvetica Neue"/>
              </a:rPr>
              <a:t>Souffrance significative</a:t>
            </a:r>
          </a:p>
        </p:txBody>
      </p:sp>
      <p:sp>
        <p:nvSpPr>
          <p:cNvPr id="22" name="TextBox 21"/>
          <p:cNvSpPr txBox="1"/>
          <p:nvPr/>
        </p:nvSpPr>
        <p:spPr>
          <a:xfrm>
            <a:off x="8396020" y="2926080"/>
            <a:ext cx="3000146" cy="2468880"/>
          </a:xfrm>
          <a:prstGeom prst="rect">
            <a:avLst/>
          </a:prstGeom>
          <a:noFill/>
        </p:spPr>
        <p:txBody>
          <a:bodyPr wrap="square" anchor="t" lIns="0" rIns="0" tIns="0" bIns="0">
            <a:spAutoFit/>
          </a:bodyPr>
          <a:lstStyle/>
          <a:p>
            <a:pPr algn="l">
              <a:lnSpc>
                <a:spcPct val="108000"/>
              </a:lnSpc>
              <a:spcAft>
                <a:spcPts val="800"/>
              </a:spcAft>
            </a:pPr>
            <a:r>
              <a:rPr sz="1150" b="0" i="0">
                <a:solidFill>
                  <a:srgbClr val="4B5563"/>
                </a:solidFill>
                <a:latin typeface="Helvetica Neue"/>
              </a:rPr>
              <a:t>•  Triage clinique, 7 signaux d'urgence</a:t>
            </a:r>
          </a:p>
          <a:p>
            <a:pPr algn="l">
              <a:lnSpc>
                <a:spcPct val="108000"/>
              </a:lnSpc>
              <a:spcAft>
                <a:spcPts val="800"/>
              </a:spcAft>
            </a:pPr>
            <a:r>
              <a:rPr sz="1150" b="0" i="0">
                <a:solidFill>
                  <a:srgbClr val="4B5563"/>
                </a:solidFill>
                <a:latin typeface="Helvetica Neue"/>
              </a:rPr>
              <a:t>•  Redirection vers un professionnel en présentiel</a:t>
            </a:r>
          </a:p>
          <a:p>
            <a:pPr algn="l">
              <a:lnSpc>
                <a:spcPct val="108000"/>
              </a:lnSpc>
              <a:spcAft>
                <a:spcPts val="800"/>
              </a:spcAft>
            </a:pPr>
            <a:r>
              <a:rPr sz="1150" b="0" i="0">
                <a:solidFill>
                  <a:srgbClr val="4B5563"/>
                </a:solidFill>
                <a:latin typeface="Helvetica Neue"/>
              </a:rPr>
              <a:t>•  Numéros d'aide immédiate (3114, CMP)</a:t>
            </a:r>
          </a:p>
          <a:p>
            <a:pPr algn="l">
              <a:lnSpc>
                <a:spcPct val="108000"/>
              </a:lnSpc>
              <a:spcAft>
                <a:spcPts val="800"/>
              </a:spcAft>
            </a:pPr>
            <a:r>
              <a:rPr sz="1150" b="0" i="0">
                <a:solidFill>
                  <a:srgbClr val="4B5563"/>
                </a:solidFill>
                <a:latin typeface="Helvetica Neue"/>
              </a:rPr>
              <a:t>•  Programme partiel, en complément seulement</a:t>
            </a:r>
          </a:p>
        </p:txBody>
      </p:sp>
      <p:sp>
        <p:nvSpPr>
          <p:cNvPr id="23" name="TextBox 22"/>
          <p:cNvSpPr txBox="1"/>
          <p:nvPr/>
        </p:nvSpPr>
        <p:spPr>
          <a:xfrm>
            <a:off x="10637215" y="6400800"/>
            <a:ext cx="1097280" cy="274320"/>
          </a:xfrm>
          <a:prstGeom prst="rect">
            <a:avLst/>
          </a:prstGeom>
          <a:noFill/>
        </p:spPr>
        <p:txBody>
          <a:bodyPr wrap="square" anchor="t" lIns="0" rIns="0" tIns="0" bIns="0">
            <a:spAutoFit/>
          </a:bodyPr>
          <a:lstStyle/>
          <a:p>
            <a:pPr algn="r">
              <a:lnSpc>
                <a:spcPct val="100000"/>
              </a:lnSpc>
            </a:pPr>
            <a:r>
              <a:rPr sz="900" b="0" i="0">
                <a:solidFill>
                  <a:srgbClr val="6B7280"/>
                </a:solidFill>
                <a:latin typeface="Helvetica Neue"/>
              </a:rPr>
              <a:t>06 / 16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CF9"/>
        </a:solidFill>
        <a:effectLst/>
      </p:bgPr>
    </p:bg>
    <p:spTree>
      <p:nvGrpSpPr>
        <p:cNvPr id="1" name=""/>
        <p:cNvGrpSpPr/>
        <p:nvPr/>
      </p:nvGrpSpPr>
      <p:grpSpPr/>
      <p:sp>
        <p:nvSpPr>
          <p:cNvPr id="2" name="TextBox 1"/>
          <p:cNvSpPr txBox="1"/>
          <p:nvPr/>
        </p:nvSpPr>
        <p:spPr>
          <a:xfrm>
            <a:off x="566928" y="384048"/>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ACCOMPAGNEMENT</a:t>
            </a:r>
          </a:p>
        </p:txBody>
      </p:sp>
      <p:sp>
        <p:nvSpPr>
          <p:cNvPr id="3" name="TextBox 2"/>
          <p:cNvSpPr txBox="1"/>
          <p:nvPr/>
        </p:nvSpPr>
        <p:spPr>
          <a:xfrm>
            <a:off x="566928" y="676656"/>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UN PROGRAMME, PAS SEULEMENT UN SCORE</a:t>
            </a:r>
          </a:p>
        </p:txBody>
      </p:sp>
      <p:sp>
        <p:nvSpPr>
          <p:cNvPr id="4" name="TextBox 3"/>
          <p:cNvSpPr txBox="1"/>
          <p:nvPr/>
        </p:nvSpPr>
        <p:spPr>
          <a:xfrm>
            <a:off x="566928" y="932688"/>
            <a:ext cx="11057839" cy="868680"/>
          </a:xfrm>
          <a:prstGeom prst="rect">
            <a:avLst/>
          </a:prstGeom>
          <a:noFill/>
        </p:spPr>
        <p:txBody>
          <a:bodyPr wrap="square" anchor="t" lIns="0" rIns="0" tIns="0" bIns="0">
            <a:spAutoFit/>
          </a:bodyPr>
          <a:lstStyle/>
          <a:p>
            <a:pPr algn="l">
              <a:lnSpc>
                <a:spcPct val="105000"/>
              </a:lnSpc>
            </a:pPr>
            <a:r>
              <a:rPr sz="2400" b="0" i="0">
                <a:solidFill>
                  <a:srgbClr val="1F2937"/>
                </a:solidFill>
                <a:latin typeface="Georgia"/>
              </a:rPr>
              <a:t>Cinq modules d'éducation thérapeutique numérique.</a:t>
            </a:r>
          </a:p>
        </p:txBody>
      </p:sp>
      <p:sp>
        <p:nvSpPr>
          <p:cNvPr id="5" name="Rounded Rectangle 4"/>
          <p:cNvSpPr/>
          <p:nvPr/>
        </p:nvSpPr>
        <p:spPr>
          <a:xfrm>
            <a:off x="566928" y="1783080"/>
            <a:ext cx="2065263" cy="3840480"/>
          </a:xfrm>
          <a:prstGeom prst="roundRect">
            <a:avLst>
              <a:gd name="adj" fmla="val 7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68096" y="1965960"/>
            <a:ext cx="1699503" cy="274320"/>
          </a:xfrm>
          <a:prstGeom prst="rect">
            <a:avLst/>
          </a:prstGeom>
          <a:noFill/>
        </p:spPr>
        <p:txBody>
          <a:bodyPr wrap="square" anchor="t" lIns="0" rIns="0" tIns="0" bIns="0">
            <a:spAutoFit/>
          </a:bodyPr>
          <a:lstStyle/>
          <a:p>
            <a:pPr algn="l">
              <a:lnSpc>
                <a:spcPct val="100000"/>
              </a:lnSpc>
            </a:pPr>
            <a:r>
              <a:rPr sz="1500" b="1" i="0">
                <a:solidFill>
                  <a:srgbClr val="2F5F60"/>
                </a:solidFill>
                <a:latin typeface="Georgia"/>
              </a:rPr>
              <a:t>M1</a:t>
            </a:r>
          </a:p>
        </p:txBody>
      </p:sp>
      <p:sp>
        <p:nvSpPr>
          <p:cNvPr id="7" name="TextBox 6"/>
          <p:cNvSpPr txBox="1"/>
          <p:nvPr/>
        </p:nvSpPr>
        <p:spPr>
          <a:xfrm>
            <a:off x="768096" y="2258568"/>
            <a:ext cx="1699503" cy="228600"/>
          </a:xfrm>
          <a:prstGeom prst="rect">
            <a:avLst/>
          </a:prstGeom>
          <a:noFill/>
        </p:spPr>
        <p:txBody>
          <a:bodyPr wrap="square" anchor="t" lIns="0" rIns="0" tIns="0" bIns="0">
            <a:spAutoFit/>
          </a:bodyPr>
          <a:lstStyle/>
          <a:p>
            <a:pPr algn="l">
              <a:lnSpc>
                <a:spcPct val="100000"/>
              </a:lnSpc>
            </a:pPr>
            <a:r>
              <a:rPr sz="950" b="0" i="0">
                <a:solidFill>
                  <a:srgbClr val="6B7280"/>
                </a:solidFill>
                <a:latin typeface="Helvetica Neue"/>
              </a:rPr>
              <a:t>30–40 min</a:t>
            </a:r>
          </a:p>
        </p:txBody>
      </p:sp>
      <p:sp>
        <p:nvSpPr>
          <p:cNvPr id="8" name="TextBox 7"/>
          <p:cNvSpPr txBox="1"/>
          <p:nvPr/>
        </p:nvSpPr>
        <p:spPr>
          <a:xfrm>
            <a:off x="768096" y="2560320"/>
            <a:ext cx="1699503" cy="731520"/>
          </a:xfrm>
          <a:prstGeom prst="rect">
            <a:avLst/>
          </a:prstGeom>
          <a:noFill/>
        </p:spPr>
        <p:txBody>
          <a:bodyPr wrap="square" anchor="t" lIns="0" rIns="0" tIns="0" bIns="0">
            <a:spAutoFit/>
          </a:bodyPr>
          <a:lstStyle/>
          <a:p>
            <a:pPr algn="l">
              <a:lnSpc>
                <a:spcPct val="105000"/>
              </a:lnSpc>
            </a:pPr>
            <a:r>
              <a:rPr sz="1250" b="1" i="0">
                <a:solidFill>
                  <a:srgbClr val="1F2937"/>
                </a:solidFill>
                <a:latin typeface="Helvetica Neue"/>
              </a:rPr>
              <a:t>Comprendre la santé mentale</a:t>
            </a:r>
          </a:p>
        </p:txBody>
      </p:sp>
      <p:sp>
        <p:nvSpPr>
          <p:cNvPr id="9" name="TextBox 8"/>
          <p:cNvSpPr txBox="1"/>
          <p:nvPr/>
        </p:nvSpPr>
        <p:spPr>
          <a:xfrm>
            <a:off x="768096" y="3566160"/>
            <a:ext cx="1699503" cy="1920240"/>
          </a:xfrm>
          <a:prstGeom prst="rect">
            <a:avLst/>
          </a:prstGeom>
          <a:noFill/>
        </p:spPr>
        <p:txBody>
          <a:bodyPr wrap="square" anchor="t" lIns="0" rIns="0" tIns="0" bIns="0">
            <a:spAutoFit/>
          </a:bodyPr>
          <a:lstStyle/>
          <a:p>
            <a:pPr algn="l">
              <a:lnSpc>
                <a:spcPct val="105000"/>
              </a:lnSpc>
              <a:spcAft>
                <a:spcPts val="500"/>
              </a:spcAft>
            </a:pPr>
            <a:r>
              <a:rPr sz="1000" b="0" i="0">
                <a:solidFill>
                  <a:srgbClr val="4B5563"/>
                </a:solidFill>
                <a:latin typeface="Helvetica Neue"/>
              </a:rPr>
              <a:t>•  Bases neurobiologiques</a:t>
            </a:r>
          </a:p>
          <a:p>
            <a:pPr algn="l">
              <a:lnSpc>
                <a:spcPct val="105000"/>
              </a:lnSpc>
              <a:spcAft>
                <a:spcPts val="500"/>
              </a:spcAft>
            </a:pPr>
            <a:r>
              <a:rPr sz="1000" b="0" i="0">
                <a:solidFill>
                  <a:srgbClr val="4B5563"/>
                </a:solidFill>
                <a:latin typeface="Helvetica Neue"/>
              </a:rPr>
              <a:t>•  Modèle eHEALS</a:t>
            </a:r>
          </a:p>
          <a:p>
            <a:pPr algn="l">
              <a:lnSpc>
                <a:spcPct val="105000"/>
              </a:lnSpc>
              <a:spcAft>
                <a:spcPts val="500"/>
              </a:spcAft>
            </a:pPr>
            <a:r>
              <a:rPr sz="1000" b="0" i="0">
                <a:solidFill>
                  <a:srgbClr val="4B5563"/>
                </a:solidFill>
                <a:latin typeface="Helvetica Neue"/>
              </a:rPr>
              <a:t>•  Différences de genre</a:t>
            </a:r>
          </a:p>
        </p:txBody>
      </p:sp>
      <p:sp>
        <p:nvSpPr>
          <p:cNvPr id="10" name="Rounded Rectangle 9"/>
          <p:cNvSpPr/>
          <p:nvPr/>
        </p:nvSpPr>
        <p:spPr>
          <a:xfrm>
            <a:off x="2815071" y="1783080"/>
            <a:ext cx="2065263" cy="3840480"/>
          </a:xfrm>
          <a:prstGeom prst="roundRect">
            <a:avLst>
              <a:gd name="adj" fmla="val 7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016239" y="1965960"/>
            <a:ext cx="1699503" cy="274320"/>
          </a:xfrm>
          <a:prstGeom prst="rect">
            <a:avLst/>
          </a:prstGeom>
          <a:noFill/>
        </p:spPr>
        <p:txBody>
          <a:bodyPr wrap="square" anchor="t" lIns="0" rIns="0" tIns="0" bIns="0">
            <a:spAutoFit/>
          </a:bodyPr>
          <a:lstStyle/>
          <a:p>
            <a:pPr algn="l">
              <a:lnSpc>
                <a:spcPct val="100000"/>
              </a:lnSpc>
            </a:pPr>
            <a:r>
              <a:rPr sz="1500" b="1" i="0">
                <a:solidFill>
                  <a:srgbClr val="2F5F60"/>
                </a:solidFill>
                <a:latin typeface="Georgia"/>
              </a:rPr>
              <a:t>M2</a:t>
            </a:r>
          </a:p>
        </p:txBody>
      </p:sp>
      <p:sp>
        <p:nvSpPr>
          <p:cNvPr id="12" name="TextBox 11"/>
          <p:cNvSpPr txBox="1"/>
          <p:nvPr/>
        </p:nvSpPr>
        <p:spPr>
          <a:xfrm>
            <a:off x="3016239" y="2258568"/>
            <a:ext cx="1699503" cy="228600"/>
          </a:xfrm>
          <a:prstGeom prst="rect">
            <a:avLst/>
          </a:prstGeom>
          <a:noFill/>
        </p:spPr>
        <p:txBody>
          <a:bodyPr wrap="square" anchor="t" lIns="0" rIns="0" tIns="0" bIns="0">
            <a:spAutoFit/>
          </a:bodyPr>
          <a:lstStyle/>
          <a:p>
            <a:pPr algn="l">
              <a:lnSpc>
                <a:spcPct val="100000"/>
              </a:lnSpc>
            </a:pPr>
            <a:r>
              <a:rPr sz="950" b="0" i="0">
                <a:solidFill>
                  <a:srgbClr val="6B7280"/>
                </a:solidFill>
                <a:latin typeface="Helvetica Neue"/>
              </a:rPr>
              <a:t>40–60 min</a:t>
            </a:r>
          </a:p>
        </p:txBody>
      </p:sp>
      <p:sp>
        <p:nvSpPr>
          <p:cNvPr id="13" name="TextBox 12"/>
          <p:cNvSpPr txBox="1"/>
          <p:nvPr/>
        </p:nvSpPr>
        <p:spPr>
          <a:xfrm>
            <a:off x="3016239" y="2560320"/>
            <a:ext cx="1699503" cy="731520"/>
          </a:xfrm>
          <a:prstGeom prst="rect">
            <a:avLst/>
          </a:prstGeom>
          <a:noFill/>
        </p:spPr>
        <p:txBody>
          <a:bodyPr wrap="square" anchor="t" lIns="0" rIns="0" tIns="0" bIns="0">
            <a:spAutoFit/>
          </a:bodyPr>
          <a:lstStyle/>
          <a:p>
            <a:pPr algn="l">
              <a:lnSpc>
                <a:spcPct val="105000"/>
              </a:lnSpc>
            </a:pPr>
            <a:r>
              <a:rPr sz="1250" b="1" i="0">
                <a:solidFill>
                  <a:srgbClr val="1F2937"/>
                </a:solidFill>
                <a:latin typeface="Helvetica Neue"/>
              </a:rPr>
              <a:t>Techniques fondées sur la preuve</a:t>
            </a:r>
          </a:p>
        </p:txBody>
      </p:sp>
      <p:sp>
        <p:nvSpPr>
          <p:cNvPr id="14" name="TextBox 13"/>
          <p:cNvSpPr txBox="1"/>
          <p:nvPr/>
        </p:nvSpPr>
        <p:spPr>
          <a:xfrm>
            <a:off x="3016239" y="3566160"/>
            <a:ext cx="1699503" cy="1920240"/>
          </a:xfrm>
          <a:prstGeom prst="rect">
            <a:avLst/>
          </a:prstGeom>
          <a:noFill/>
        </p:spPr>
        <p:txBody>
          <a:bodyPr wrap="square" anchor="t" lIns="0" rIns="0" tIns="0" bIns="0">
            <a:spAutoFit/>
          </a:bodyPr>
          <a:lstStyle/>
          <a:p>
            <a:pPr algn="l">
              <a:lnSpc>
                <a:spcPct val="105000"/>
              </a:lnSpc>
              <a:spcAft>
                <a:spcPts val="500"/>
              </a:spcAft>
            </a:pPr>
            <a:r>
              <a:rPr sz="1000" b="0" i="0">
                <a:solidFill>
                  <a:srgbClr val="4B5563"/>
                </a:solidFill>
                <a:latin typeface="Helvetica Neue"/>
              </a:rPr>
              <a:t>•  Cohérence cardiaque</a:t>
            </a:r>
          </a:p>
          <a:p>
            <a:pPr algn="l">
              <a:lnSpc>
                <a:spcPct val="105000"/>
              </a:lnSpc>
              <a:spcAft>
                <a:spcPts val="500"/>
              </a:spcAft>
            </a:pPr>
            <a:r>
              <a:rPr sz="1000" b="0" i="0">
                <a:solidFill>
                  <a:srgbClr val="4B5563"/>
                </a:solidFill>
                <a:latin typeface="Helvetica Neue"/>
              </a:rPr>
              <a:t>•  TCC, restructuration</a:t>
            </a:r>
          </a:p>
          <a:p>
            <a:pPr algn="l">
              <a:lnSpc>
                <a:spcPct val="105000"/>
              </a:lnSpc>
              <a:spcAft>
                <a:spcPts val="500"/>
              </a:spcAft>
            </a:pPr>
            <a:r>
              <a:rPr sz="1000" b="0" i="0">
                <a:solidFill>
                  <a:srgbClr val="4B5563"/>
                </a:solidFill>
                <a:latin typeface="Helvetica Neue"/>
              </a:rPr>
              <a:t>•  Pleine conscience</a:t>
            </a:r>
          </a:p>
          <a:p>
            <a:pPr algn="l">
              <a:lnSpc>
                <a:spcPct val="105000"/>
              </a:lnSpc>
              <a:spcAft>
                <a:spcPts val="500"/>
              </a:spcAft>
            </a:pPr>
            <a:r>
              <a:rPr sz="1000" b="0" i="0">
                <a:solidFill>
                  <a:srgbClr val="4B5563"/>
                </a:solidFill>
                <a:latin typeface="Helvetica Neue"/>
              </a:rPr>
              <a:t>•  Sommeil (TCC-I)</a:t>
            </a:r>
          </a:p>
        </p:txBody>
      </p:sp>
      <p:sp>
        <p:nvSpPr>
          <p:cNvPr id="15" name="Rounded Rectangle 14"/>
          <p:cNvSpPr/>
          <p:nvPr/>
        </p:nvSpPr>
        <p:spPr>
          <a:xfrm>
            <a:off x="5063215" y="1783080"/>
            <a:ext cx="2065263" cy="3840480"/>
          </a:xfrm>
          <a:prstGeom prst="roundRect">
            <a:avLst>
              <a:gd name="adj" fmla="val 7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5264383" y="1965960"/>
            <a:ext cx="1699503" cy="274320"/>
          </a:xfrm>
          <a:prstGeom prst="rect">
            <a:avLst/>
          </a:prstGeom>
          <a:noFill/>
        </p:spPr>
        <p:txBody>
          <a:bodyPr wrap="square" anchor="t" lIns="0" rIns="0" tIns="0" bIns="0">
            <a:spAutoFit/>
          </a:bodyPr>
          <a:lstStyle/>
          <a:p>
            <a:pPr algn="l">
              <a:lnSpc>
                <a:spcPct val="100000"/>
              </a:lnSpc>
            </a:pPr>
            <a:r>
              <a:rPr sz="1500" b="1" i="0">
                <a:solidFill>
                  <a:srgbClr val="2F5F60"/>
                </a:solidFill>
                <a:latin typeface="Georgia"/>
              </a:rPr>
              <a:t>M3</a:t>
            </a:r>
          </a:p>
        </p:txBody>
      </p:sp>
      <p:sp>
        <p:nvSpPr>
          <p:cNvPr id="17" name="TextBox 16"/>
          <p:cNvSpPr txBox="1"/>
          <p:nvPr/>
        </p:nvSpPr>
        <p:spPr>
          <a:xfrm>
            <a:off x="5264383" y="2258568"/>
            <a:ext cx="1699503" cy="228600"/>
          </a:xfrm>
          <a:prstGeom prst="rect">
            <a:avLst/>
          </a:prstGeom>
          <a:noFill/>
        </p:spPr>
        <p:txBody>
          <a:bodyPr wrap="square" anchor="t" lIns="0" rIns="0" tIns="0" bIns="0">
            <a:spAutoFit/>
          </a:bodyPr>
          <a:lstStyle/>
          <a:p>
            <a:pPr algn="l">
              <a:lnSpc>
                <a:spcPct val="100000"/>
              </a:lnSpc>
            </a:pPr>
            <a:r>
              <a:rPr sz="950" b="0" i="0">
                <a:solidFill>
                  <a:srgbClr val="6B7280"/>
                </a:solidFill>
                <a:latin typeface="Helvetica Neue"/>
              </a:rPr>
              <a:t>20–30 min</a:t>
            </a:r>
          </a:p>
        </p:txBody>
      </p:sp>
      <p:sp>
        <p:nvSpPr>
          <p:cNvPr id="18" name="TextBox 17"/>
          <p:cNvSpPr txBox="1"/>
          <p:nvPr/>
        </p:nvSpPr>
        <p:spPr>
          <a:xfrm>
            <a:off x="5264383" y="2560320"/>
            <a:ext cx="1699503" cy="731520"/>
          </a:xfrm>
          <a:prstGeom prst="rect">
            <a:avLst/>
          </a:prstGeom>
          <a:noFill/>
        </p:spPr>
        <p:txBody>
          <a:bodyPr wrap="square" anchor="t" lIns="0" rIns="0" tIns="0" bIns="0">
            <a:spAutoFit/>
          </a:bodyPr>
          <a:lstStyle/>
          <a:p>
            <a:pPr algn="l">
              <a:lnSpc>
                <a:spcPct val="105000"/>
              </a:lnSpc>
            </a:pPr>
            <a:r>
              <a:rPr sz="1250" b="1" i="0">
                <a:solidFill>
                  <a:srgbClr val="1F2937"/>
                </a:solidFill>
                <a:latin typeface="Helvetica Neue"/>
              </a:rPr>
              <a:t>Outils numériques validés</a:t>
            </a:r>
          </a:p>
        </p:txBody>
      </p:sp>
      <p:sp>
        <p:nvSpPr>
          <p:cNvPr id="19" name="TextBox 18"/>
          <p:cNvSpPr txBox="1"/>
          <p:nvPr/>
        </p:nvSpPr>
        <p:spPr>
          <a:xfrm>
            <a:off x="5264383" y="3566160"/>
            <a:ext cx="1699503" cy="1920240"/>
          </a:xfrm>
          <a:prstGeom prst="rect">
            <a:avLst/>
          </a:prstGeom>
          <a:noFill/>
        </p:spPr>
        <p:txBody>
          <a:bodyPr wrap="square" anchor="t" lIns="0" rIns="0" tIns="0" bIns="0">
            <a:spAutoFit/>
          </a:bodyPr>
          <a:lstStyle/>
          <a:p>
            <a:pPr algn="l">
              <a:lnSpc>
                <a:spcPct val="105000"/>
              </a:lnSpc>
              <a:spcAft>
                <a:spcPts val="500"/>
              </a:spcAft>
            </a:pPr>
            <a:r>
              <a:rPr sz="1000" b="0" i="0">
                <a:solidFill>
                  <a:srgbClr val="4B5563"/>
                </a:solidFill>
                <a:latin typeface="Helvetica Neue"/>
              </a:rPr>
              <a:t>•  Critères qualité</a:t>
            </a:r>
          </a:p>
          <a:p>
            <a:pPr algn="l">
              <a:lnSpc>
                <a:spcPct val="105000"/>
              </a:lnSpc>
              <a:spcAft>
                <a:spcPts val="500"/>
              </a:spcAft>
            </a:pPr>
            <a:r>
              <a:rPr sz="1000" b="0" i="0">
                <a:solidFill>
                  <a:srgbClr val="4B5563"/>
                </a:solidFill>
                <a:latin typeface="Helvetica Neue"/>
              </a:rPr>
              <a:t>•  Apps remboursées</a:t>
            </a:r>
          </a:p>
          <a:p>
            <a:pPr algn="l">
              <a:lnSpc>
                <a:spcPct val="105000"/>
              </a:lnSpc>
              <a:spcAft>
                <a:spcPts val="500"/>
              </a:spcAft>
            </a:pPr>
            <a:r>
              <a:rPr sz="1000" b="0" i="0">
                <a:solidFill>
                  <a:srgbClr val="4B5563"/>
                </a:solidFill>
                <a:latin typeface="Helvetica Neue"/>
              </a:rPr>
              <a:t>•  Sources institutionnelles</a:t>
            </a:r>
          </a:p>
        </p:txBody>
      </p:sp>
      <p:sp>
        <p:nvSpPr>
          <p:cNvPr id="20" name="Rounded Rectangle 19"/>
          <p:cNvSpPr/>
          <p:nvPr/>
        </p:nvSpPr>
        <p:spPr>
          <a:xfrm>
            <a:off x="7311359" y="1783080"/>
            <a:ext cx="2065263" cy="3840480"/>
          </a:xfrm>
          <a:prstGeom prst="roundRect">
            <a:avLst>
              <a:gd name="adj" fmla="val 7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7512527" y="1965960"/>
            <a:ext cx="1699503" cy="274320"/>
          </a:xfrm>
          <a:prstGeom prst="rect">
            <a:avLst/>
          </a:prstGeom>
          <a:noFill/>
        </p:spPr>
        <p:txBody>
          <a:bodyPr wrap="square" anchor="t" lIns="0" rIns="0" tIns="0" bIns="0">
            <a:spAutoFit/>
          </a:bodyPr>
          <a:lstStyle/>
          <a:p>
            <a:pPr algn="l">
              <a:lnSpc>
                <a:spcPct val="100000"/>
              </a:lnSpc>
            </a:pPr>
            <a:r>
              <a:rPr sz="1500" b="1" i="0">
                <a:solidFill>
                  <a:srgbClr val="2F5F60"/>
                </a:solidFill>
                <a:latin typeface="Georgia"/>
              </a:rPr>
              <a:t>M4</a:t>
            </a:r>
          </a:p>
        </p:txBody>
      </p:sp>
      <p:sp>
        <p:nvSpPr>
          <p:cNvPr id="22" name="TextBox 21"/>
          <p:cNvSpPr txBox="1"/>
          <p:nvPr/>
        </p:nvSpPr>
        <p:spPr>
          <a:xfrm>
            <a:off x="7512527" y="2258568"/>
            <a:ext cx="1699503" cy="228600"/>
          </a:xfrm>
          <a:prstGeom prst="rect">
            <a:avLst/>
          </a:prstGeom>
          <a:noFill/>
        </p:spPr>
        <p:txBody>
          <a:bodyPr wrap="square" anchor="t" lIns="0" rIns="0" tIns="0" bIns="0">
            <a:spAutoFit/>
          </a:bodyPr>
          <a:lstStyle/>
          <a:p>
            <a:pPr algn="l">
              <a:lnSpc>
                <a:spcPct val="100000"/>
              </a:lnSpc>
            </a:pPr>
            <a:r>
              <a:rPr sz="950" b="0" i="0">
                <a:solidFill>
                  <a:srgbClr val="6B7280"/>
                </a:solidFill>
                <a:latin typeface="Helvetica Neue"/>
              </a:rPr>
              <a:t>30–40 min</a:t>
            </a:r>
          </a:p>
        </p:txBody>
      </p:sp>
      <p:sp>
        <p:nvSpPr>
          <p:cNvPr id="23" name="TextBox 22"/>
          <p:cNvSpPr txBox="1"/>
          <p:nvPr/>
        </p:nvSpPr>
        <p:spPr>
          <a:xfrm>
            <a:off x="7512527" y="2560320"/>
            <a:ext cx="1699503" cy="731520"/>
          </a:xfrm>
          <a:prstGeom prst="rect">
            <a:avLst/>
          </a:prstGeom>
          <a:noFill/>
        </p:spPr>
        <p:txBody>
          <a:bodyPr wrap="square" anchor="t" lIns="0" rIns="0" tIns="0" bIns="0">
            <a:spAutoFit/>
          </a:bodyPr>
          <a:lstStyle/>
          <a:p>
            <a:pPr algn="l">
              <a:lnSpc>
                <a:spcPct val="105000"/>
              </a:lnSpc>
            </a:pPr>
            <a:r>
              <a:rPr sz="1250" b="1" i="0">
                <a:solidFill>
                  <a:srgbClr val="1F2937"/>
                </a:solidFill>
                <a:latin typeface="Helvetica Neue"/>
              </a:rPr>
              <a:t>Plan WRAP &amp; rechutes</a:t>
            </a:r>
          </a:p>
        </p:txBody>
      </p:sp>
      <p:sp>
        <p:nvSpPr>
          <p:cNvPr id="24" name="TextBox 23"/>
          <p:cNvSpPr txBox="1"/>
          <p:nvPr/>
        </p:nvSpPr>
        <p:spPr>
          <a:xfrm>
            <a:off x="7512527" y="3566160"/>
            <a:ext cx="1699503" cy="1920240"/>
          </a:xfrm>
          <a:prstGeom prst="rect">
            <a:avLst/>
          </a:prstGeom>
          <a:noFill/>
        </p:spPr>
        <p:txBody>
          <a:bodyPr wrap="square" anchor="t" lIns="0" rIns="0" tIns="0" bIns="0">
            <a:spAutoFit/>
          </a:bodyPr>
          <a:lstStyle/>
          <a:p>
            <a:pPr algn="l">
              <a:lnSpc>
                <a:spcPct val="105000"/>
              </a:lnSpc>
              <a:spcAft>
                <a:spcPts val="500"/>
              </a:spcAft>
            </a:pPr>
            <a:r>
              <a:rPr sz="1000" b="0" i="0">
                <a:solidFill>
                  <a:srgbClr val="4B5563"/>
                </a:solidFill>
                <a:latin typeface="Helvetica Neue"/>
              </a:rPr>
              <a:t>•  Signaux d'alarme précoces</a:t>
            </a:r>
          </a:p>
          <a:p>
            <a:pPr algn="l">
              <a:lnSpc>
                <a:spcPct val="105000"/>
              </a:lnSpc>
              <a:spcAft>
                <a:spcPts val="500"/>
              </a:spcAft>
            </a:pPr>
            <a:r>
              <a:rPr sz="1000" b="0" i="0">
                <a:solidFill>
                  <a:srgbClr val="4B5563"/>
                </a:solidFill>
                <a:latin typeface="Helvetica Neue"/>
              </a:rPr>
              <a:t>•  WRAP en 6 étapes</a:t>
            </a:r>
          </a:p>
          <a:p>
            <a:pPr algn="l">
              <a:lnSpc>
                <a:spcPct val="105000"/>
              </a:lnSpc>
              <a:spcAft>
                <a:spcPts val="500"/>
              </a:spcAft>
            </a:pPr>
            <a:r>
              <a:rPr sz="1000" b="0" i="0">
                <a:solidFill>
                  <a:srgbClr val="4B5563"/>
                </a:solidFill>
                <a:latin typeface="Helvetica Neue"/>
              </a:rPr>
              <a:t>•  Suivi long terme</a:t>
            </a:r>
          </a:p>
        </p:txBody>
      </p:sp>
      <p:sp>
        <p:nvSpPr>
          <p:cNvPr id="25" name="Rounded Rectangle 24"/>
          <p:cNvSpPr/>
          <p:nvPr/>
        </p:nvSpPr>
        <p:spPr>
          <a:xfrm>
            <a:off x="9559503" y="1783080"/>
            <a:ext cx="2065263" cy="3840480"/>
          </a:xfrm>
          <a:prstGeom prst="roundRect">
            <a:avLst>
              <a:gd name="adj" fmla="val 7000"/>
            </a:avLst>
          </a:prstGeom>
          <a:solidFill>
            <a:srgbClr val="FAFAF7"/>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9760671" y="1965960"/>
            <a:ext cx="1699503" cy="274320"/>
          </a:xfrm>
          <a:prstGeom prst="rect">
            <a:avLst/>
          </a:prstGeom>
          <a:noFill/>
        </p:spPr>
        <p:txBody>
          <a:bodyPr wrap="square" anchor="t" lIns="0" rIns="0" tIns="0" bIns="0">
            <a:spAutoFit/>
          </a:bodyPr>
          <a:lstStyle/>
          <a:p>
            <a:pPr algn="l">
              <a:lnSpc>
                <a:spcPct val="100000"/>
              </a:lnSpc>
            </a:pPr>
            <a:r>
              <a:rPr sz="1500" b="1" i="0">
                <a:solidFill>
                  <a:srgbClr val="2F5F60"/>
                </a:solidFill>
                <a:latin typeface="Georgia"/>
              </a:rPr>
              <a:t>M5</a:t>
            </a:r>
          </a:p>
        </p:txBody>
      </p:sp>
      <p:sp>
        <p:nvSpPr>
          <p:cNvPr id="27" name="TextBox 26"/>
          <p:cNvSpPr txBox="1"/>
          <p:nvPr/>
        </p:nvSpPr>
        <p:spPr>
          <a:xfrm>
            <a:off x="9760671" y="2258568"/>
            <a:ext cx="1699503" cy="228600"/>
          </a:xfrm>
          <a:prstGeom prst="rect">
            <a:avLst/>
          </a:prstGeom>
          <a:noFill/>
        </p:spPr>
        <p:txBody>
          <a:bodyPr wrap="square" anchor="t" lIns="0" rIns="0" tIns="0" bIns="0">
            <a:spAutoFit/>
          </a:bodyPr>
          <a:lstStyle/>
          <a:p>
            <a:pPr algn="l">
              <a:lnSpc>
                <a:spcPct val="100000"/>
              </a:lnSpc>
            </a:pPr>
            <a:r>
              <a:rPr sz="950" b="0" i="0">
                <a:solidFill>
                  <a:srgbClr val="6B7280"/>
                </a:solidFill>
                <a:latin typeface="Helvetica Neue"/>
              </a:rPr>
              <a:t>20–25 min</a:t>
            </a:r>
          </a:p>
        </p:txBody>
      </p:sp>
      <p:sp>
        <p:nvSpPr>
          <p:cNvPr id="28" name="TextBox 27"/>
          <p:cNvSpPr txBox="1"/>
          <p:nvPr/>
        </p:nvSpPr>
        <p:spPr>
          <a:xfrm>
            <a:off x="9760671" y="2560320"/>
            <a:ext cx="1699503" cy="731520"/>
          </a:xfrm>
          <a:prstGeom prst="rect">
            <a:avLst/>
          </a:prstGeom>
          <a:noFill/>
        </p:spPr>
        <p:txBody>
          <a:bodyPr wrap="square" anchor="t" lIns="0" rIns="0" tIns="0" bIns="0">
            <a:spAutoFit/>
          </a:bodyPr>
          <a:lstStyle/>
          <a:p>
            <a:pPr algn="l">
              <a:lnSpc>
                <a:spcPct val="105000"/>
              </a:lnSpc>
            </a:pPr>
            <a:r>
              <a:rPr sz="1250" b="1" i="0">
                <a:solidFill>
                  <a:srgbClr val="1F2937"/>
                </a:solidFill>
                <a:latin typeface="Helvetica Neue"/>
              </a:rPr>
              <a:t>Savoir demander de l'aide</a:t>
            </a:r>
          </a:p>
        </p:txBody>
      </p:sp>
      <p:sp>
        <p:nvSpPr>
          <p:cNvPr id="29" name="TextBox 28"/>
          <p:cNvSpPr txBox="1"/>
          <p:nvPr/>
        </p:nvSpPr>
        <p:spPr>
          <a:xfrm>
            <a:off x="9760671" y="3566160"/>
            <a:ext cx="1699503" cy="1920240"/>
          </a:xfrm>
          <a:prstGeom prst="rect">
            <a:avLst/>
          </a:prstGeom>
          <a:noFill/>
        </p:spPr>
        <p:txBody>
          <a:bodyPr wrap="square" anchor="t" lIns="0" rIns="0" tIns="0" bIns="0">
            <a:spAutoFit/>
          </a:bodyPr>
          <a:lstStyle/>
          <a:p>
            <a:pPr algn="l">
              <a:lnSpc>
                <a:spcPct val="105000"/>
              </a:lnSpc>
              <a:spcAft>
                <a:spcPts val="500"/>
              </a:spcAft>
            </a:pPr>
            <a:r>
              <a:rPr sz="1000" b="0" i="0">
                <a:solidFill>
                  <a:srgbClr val="4B5563"/>
                </a:solidFill>
                <a:latin typeface="Helvetica Neue"/>
              </a:rPr>
              <a:t>•  Lever les barrières</a:t>
            </a:r>
          </a:p>
          <a:p>
            <a:pPr algn="l">
              <a:lnSpc>
                <a:spcPct val="105000"/>
              </a:lnSpc>
              <a:spcAft>
                <a:spcPts val="500"/>
              </a:spcAft>
            </a:pPr>
            <a:r>
              <a:rPr sz="1000" b="0" i="0">
                <a:solidFill>
                  <a:srgbClr val="4B5563"/>
                </a:solidFill>
                <a:latin typeface="Helvetica Neue"/>
              </a:rPr>
              <a:t>•  Déstigmatisation</a:t>
            </a:r>
          </a:p>
          <a:p>
            <a:pPr algn="l">
              <a:lnSpc>
                <a:spcPct val="105000"/>
              </a:lnSpc>
              <a:spcAft>
                <a:spcPts val="500"/>
              </a:spcAft>
            </a:pPr>
            <a:r>
              <a:rPr sz="1000" b="0" i="0">
                <a:solidFill>
                  <a:srgbClr val="4B5563"/>
                </a:solidFill>
                <a:latin typeface="Helvetica Neue"/>
              </a:rPr>
              <a:t>•  Parcours de soins</a:t>
            </a:r>
          </a:p>
        </p:txBody>
      </p:sp>
      <p:sp>
        <p:nvSpPr>
          <p:cNvPr id="30" name="TextBox 29"/>
          <p:cNvSpPr txBox="1"/>
          <p:nvPr/>
        </p:nvSpPr>
        <p:spPr>
          <a:xfrm>
            <a:off x="566928" y="5715000"/>
            <a:ext cx="11057839" cy="365760"/>
          </a:xfrm>
          <a:prstGeom prst="rect">
            <a:avLst/>
          </a:prstGeom>
          <a:noFill/>
        </p:spPr>
        <p:txBody>
          <a:bodyPr wrap="square" anchor="t" lIns="0" rIns="0" tIns="0" bIns="0">
            <a:spAutoFit/>
          </a:bodyPr>
          <a:lstStyle/>
          <a:p>
            <a:pPr algn="l">
              <a:lnSpc>
                <a:spcPct val="100000"/>
              </a:lnSpc>
            </a:pPr>
            <a:r>
              <a:rPr sz="1000" b="0" i="0">
                <a:solidFill>
                  <a:srgbClr val="6B7280"/>
                </a:solidFill>
                <a:latin typeface="Helvetica Neue"/>
              </a:rPr>
              <a:t>Digital Mental Health Literacy. Fondé sur Kurki et al. (2021) · Fisher et al. (2026) · El Benny et al. (2021) · Zhang et al. (2021).</a:t>
            </a:r>
          </a:p>
        </p:txBody>
      </p:sp>
      <p:sp>
        <p:nvSpPr>
          <p:cNvPr id="31" name="TextBox 30"/>
          <p:cNvSpPr txBox="1"/>
          <p:nvPr/>
        </p:nvSpPr>
        <p:spPr>
          <a:xfrm>
            <a:off x="10637215" y="6400800"/>
            <a:ext cx="1097280" cy="274320"/>
          </a:xfrm>
          <a:prstGeom prst="rect">
            <a:avLst/>
          </a:prstGeom>
          <a:noFill/>
        </p:spPr>
        <p:txBody>
          <a:bodyPr wrap="square" anchor="t" lIns="0" rIns="0" tIns="0" bIns="0">
            <a:spAutoFit/>
          </a:bodyPr>
          <a:lstStyle/>
          <a:p>
            <a:pPr algn="r">
              <a:lnSpc>
                <a:spcPct val="100000"/>
              </a:lnSpc>
            </a:pPr>
            <a:r>
              <a:rPr sz="900" b="0" i="0">
                <a:solidFill>
                  <a:srgbClr val="6B7280"/>
                </a:solidFill>
                <a:latin typeface="Helvetica Neue"/>
              </a:rPr>
              <a:t>07 / 16</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CF9"/>
        </a:solidFill>
        <a:effectLst/>
      </p:bgPr>
    </p:bg>
    <p:spTree>
      <p:nvGrpSpPr>
        <p:cNvPr id="1" name=""/>
        <p:cNvGrpSpPr/>
        <p:nvPr/>
      </p:nvGrpSpPr>
      <p:grpSpPr/>
      <p:sp>
        <p:nvSpPr>
          <p:cNvPr id="2" name="TextBox 1"/>
          <p:cNvSpPr txBox="1"/>
          <p:nvPr/>
        </p:nvSpPr>
        <p:spPr>
          <a:xfrm>
            <a:off x="566928" y="384048"/>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SÉCURITÉ</a:t>
            </a:r>
          </a:p>
        </p:txBody>
      </p:sp>
      <p:sp>
        <p:nvSpPr>
          <p:cNvPr id="3" name="TextBox 2"/>
          <p:cNvSpPr txBox="1"/>
          <p:nvPr/>
        </p:nvSpPr>
        <p:spPr>
          <a:xfrm>
            <a:off x="566928" y="676656"/>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ZONE ROUGE, L'HUMAIN REPREND LA MAIN</a:t>
            </a:r>
          </a:p>
        </p:txBody>
      </p:sp>
      <p:sp>
        <p:nvSpPr>
          <p:cNvPr id="4" name="TextBox 3"/>
          <p:cNvSpPr txBox="1"/>
          <p:nvPr/>
        </p:nvSpPr>
        <p:spPr>
          <a:xfrm>
            <a:off x="566928" y="932688"/>
            <a:ext cx="11057839" cy="868680"/>
          </a:xfrm>
          <a:prstGeom prst="rect">
            <a:avLst/>
          </a:prstGeom>
          <a:noFill/>
        </p:spPr>
        <p:txBody>
          <a:bodyPr wrap="square" anchor="t" lIns="0" rIns="0" tIns="0" bIns="0">
            <a:spAutoFit/>
          </a:bodyPr>
          <a:lstStyle/>
          <a:p>
            <a:pPr algn="l">
              <a:lnSpc>
                <a:spcPct val="105000"/>
              </a:lnSpc>
            </a:pPr>
            <a:r>
              <a:rPr sz="2300" b="0" i="0">
                <a:solidFill>
                  <a:srgbClr val="1F2937"/>
                </a:solidFill>
                <a:latin typeface="Georgia"/>
              </a:rPr>
              <a:t>En cas de souffrance grave, l'outil numérique seul est insuffisant.</a:t>
            </a:r>
          </a:p>
        </p:txBody>
      </p:sp>
      <p:sp>
        <p:nvSpPr>
          <p:cNvPr id="5" name="TextBox 4"/>
          <p:cNvSpPr txBox="1"/>
          <p:nvPr/>
        </p:nvSpPr>
        <p:spPr>
          <a:xfrm>
            <a:off x="566928" y="1783080"/>
            <a:ext cx="6126480" cy="274320"/>
          </a:xfrm>
          <a:prstGeom prst="rect">
            <a:avLst/>
          </a:prstGeom>
          <a:noFill/>
        </p:spPr>
        <p:txBody>
          <a:bodyPr wrap="square" anchor="t" lIns="0" rIns="0" tIns="0" bIns="0">
            <a:spAutoFit/>
          </a:bodyPr>
          <a:lstStyle/>
          <a:p>
            <a:pPr algn="l">
              <a:lnSpc>
                <a:spcPct val="100000"/>
              </a:lnSpc>
            </a:pPr>
            <a:r>
              <a:rPr sz="1300" b="0" i="0">
                <a:solidFill>
                  <a:srgbClr val="1F2937"/>
                </a:solidFill>
                <a:latin typeface="Georgia"/>
              </a:rPr>
              <a:t>Sept signaux de triage clinique</a:t>
            </a:r>
          </a:p>
        </p:txBody>
      </p:sp>
      <p:sp>
        <p:nvSpPr>
          <p:cNvPr id="6" name="TextBox 5"/>
          <p:cNvSpPr txBox="1"/>
          <p:nvPr/>
        </p:nvSpPr>
        <p:spPr>
          <a:xfrm>
            <a:off x="566928" y="2194560"/>
            <a:ext cx="4754880" cy="457200"/>
          </a:xfrm>
          <a:prstGeom prst="rect">
            <a:avLst/>
          </a:prstGeom>
          <a:noFill/>
        </p:spPr>
        <p:txBody>
          <a:bodyPr wrap="square" anchor="ctr" lIns="0" rIns="0" tIns="0" bIns="0">
            <a:spAutoFit/>
          </a:bodyPr>
          <a:lstStyle/>
          <a:p>
            <a:pPr algn="l">
              <a:lnSpc>
                <a:spcPct val="100000"/>
              </a:lnSpc>
            </a:pPr>
            <a:r>
              <a:rPr sz="1150" b="0" i="0">
                <a:solidFill>
                  <a:srgbClr val="4B5563"/>
                </a:solidFill>
                <a:latin typeface="Helvetica Neue"/>
              </a:rPr>
              <a:t>Pensées suicidaires ou automutilation</a:t>
            </a:r>
          </a:p>
        </p:txBody>
      </p:sp>
      <p:sp>
        <p:nvSpPr>
          <p:cNvPr id="7" name="Rounded Rectangle 6"/>
          <p:cNvSpPr/>
          <p:nvPr/>
        </p:nvSpPr>
        <p:spPr>
          <a:xfrm>
            <a:off x="5458968" y="2249424"/>
            <a:ext cx="1188720" cy="329184"/>
          </a:xfrm>
          <a:prstGeom prst="roundRect">
            <a:avLst>
              <a:gd name="adj" fmla="val 50000"/>
            </a:avLst>
          </a:prstGeom>
          <a:solidFill>
            <a:srgbClr val="8B2E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58968" y="2249424"/>
            <a:ext cx="1188720" cy="329184"/>
          </a:xfrm>
          <a:prstGeom prst="rect">
            <a:avLst/>
          </a:prstGeom>
          <a:noFill/>
        </p:spPr>
        <p:txBody>
          <a:bodyPr wrap="square" anchor="ctr" lIns="0" rIns="0" tIns="0" bIns="0">
            <a:spAutoFit/>
          </a:bodyPr>
          <a:lstStyle/>
          <a:p>
            <a:pPr algn="ctr">
              <a:lnSpc>
                <a:spcPct val="100000"/>
              </a:lnSpc>
            </a:pPr>
            <a:r>
              <a:rPr sz="850" b="1" i="0">
                <a:solidFill>
                  <a:srgbClr val="FFFFFF"/>
                </a:solidFill>
                <a:latin typeface="Helvetica Neue"/>
              </a:rPr>
              <a:t>IMMÉDIATE</a:t>
            </a:r>
          </a:p>
        </p:txBody>
      </p:sp>
      <p:sp>
        <p:nvSpPr>
          <p:cNvPr id="9" name="TextBox 8"/>
          <p:cNvSpPr txBox="1"/>
          <p:nvPr/>
        </p:nvSpPr>
        <p:spPr>
          <a:xfrm>
            <a:off x="566928" y="2651760"/>
            <a:ext cx="4754880" cy="457200"/>
          </a:xfrm>
          <a:prstGeom prst="rect">
            <a:avLst/>
          </a:prstGeom>
          <a:noFill/>
        </p:spPr>
        <p:txBody>
          <a:bodyPr wrap="square" anchor="ctr" lIns="0" rIns="0" tIns="0" bIns="0">
            <a:spAutoFit/>
          </a:bodyPr>
          <a:lstStyle/>
          <a:p>
            <a:pPr algn="l">
              <a:lnSpc>
                <a:spcPct val="100000"/>
              </a:lnSpc>
            </a:pPr>
            <a:r>
              <a:rPr sz="1150" b="0" i="0">
                <a:solidFill>
                  <a:srgbClr val="4B5563"/>
                </a:solidFill>
                <a:latin typeface="Helvetica Neue"/>
              </a:rPr>
              <a:t>Décrochage et impossibilité d'étudier &gt; 2 semaines</a:t>
            </a:r>
          </a:p>
        </p:txBody>
      </p:sp>
      <p:sp>
        <p:nvSpPr>
          <p:cNvPr id="10" name="Rounded Rectangle 9"/>
          <p:cNvSpPr/>
          <p:nvPr/>
        </p:nvSpPr>
        <p:spPr>
          <a:xfrm>
            <a:off x="5458968" y="2706624"/>
            <a:ext cx="1188720" cy="329184"/>
          </a:xfrm>
          <a:prstGeom prst="roundRect">
            <a:avLst>
              <a:gd name="adj" fmla="val 50000"/>
            </a:avLst>
          </a:prstGeom>
          <a:solidFill>
            <a:srgbClr val="F6E6E6"/>
          </a:solidFill>
          <a:ln w="12700">
            <a:solidFill>
              <a:srgbClr val="F6E6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458968" y="2706624"/>
            <a:ext cx="1188720" cy="329184"/>
          </a:xfrm>
          <a:prstGeom prst="rect">
            <a:avLst/>
          </a:prstGeom>
          <a:noFill/>
        </p:spPr>
        <p:txBody>
          <a:bodyPr wrap="square" anchor="ctr" lIns="0" rIns="0" tIns="0" bIns="0">
            <a:spAutoFit/>
          </a:bodyPr>
          <a:lstStyle/>
          <a:p>
            <a:pPr algn="ctr">
              <a:lnSpc>
                <a:spcPct val="100000"/>
              </a:lnSpc>
            </a:pPr>
            <a:r>
              <a:rPr sz="850" b="1" i="0">
                <a:solidFill>
                  <a:srgbClr val="8B2E2E"/>
                </a:solidFill>
                <a:latin typeface="Helvetica Neue"/>
              </a:rPr>
              <a:t>URGENTE</a:t>
            </a:r>
          </a:p>
        </p:txBody>
      </p:sp>
      <p:sp>
        <p:nvSpPr>
          <p:cNvPr id="12" name="TextBox 11"/>
          <p:cNvSpPr txBox="1"/>
          <p:nvPr/>
        </p:nvSpPr>
        <p:spPr>
          <a:xfrm>
            <a:off x="566928" y="3108960"/>
            <a:ext cx="4754880" cy="457200"/>
          </a:xfrm>
          <a:prstGeom prst="rect">
            <a:avLst/>
          </a:prstGeom>
          <a:noFill/>
        </p:spPr>
        <p:txBody>
          <a:bodyPr wrap="square" anchor="ctr" lIns="0" rIns="0" tIns="0" bIns="0">
            <a:spAutoFit/>
          </a:bodyPr>
          <a:lstStyle/>
          <a:p>
            <a:pPr algn="l">
              <a:lnSpc>
                <a:spcPct val="100000"/>
              </a:lnSpc>
            </a:pPr>
            <a:r>
              <a:rPr sz="1150" b="0" i="0">
                <a:solidFill>
                  <a:srgbClr val="4B5563"/>
                </a:solidFill>
                <a:latin typeface="Helvetica Neue"/>
              </a:rPr>
              <a:t>Déréalisation, dissociation, hallucinations</a:t>
            </a:r>
          </a:p>
        </p:txBody>
      </p:sp>
      <p:sp>
        <p:nvSpPr>
          <p:cNvPr id="13" name="Rounded Rectangle 12"/>
          <p:cNvSpPr/>
          <p:nvPr/>
        </p:nvSpPr>
        <p:spPr>
          <a:xfrm>
            <a:off x="5458968" y="3163824"/>
            <a:ext cx="1188720" cy="329184"/>
          </a:xfrm>
          <a:prstGeom prst="roundRect">
            <a:avLst>
              <a:gd name="adj" fmla="val 50000"/>
            </a:avLst>
          </a:prstGeom>
          <a:solidFill>
            <a:srgbClr val="F6E6E6"/>
          </a:solidFill>
          <a:ln w="12700">
            <a:solidFill>
              <a:srgbClr val="F6E6E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5458968" y="3163824"/>
            <a:ext cx="1188720" cy="329184"/>
          </a:xfrm>
          <a:prstGeom prst="rect">
            <a:avLst/>
          </a:prstGeom>
          <a:noFill/>
        </p:spPr>
        <p:txBody>
          <a:bodyPr wrap="square" anchor="ctr" lIns="0" rIns="0" tIns="0" bIns="0">
            <a:spAutoFit/>
          </a:bodyPr>
          <a:lstStyle/>
          <a:p>
            <a:pPr algn="ctr">
              <a:lnSpc>
                <a:spcPct val="100000"/>
              </a:lnSpc>
            </a:pPr>
            <a:r>
              <a:rPr sz="850" b="1" i="0">
                <a:solidFill>
                  <a:srgbClr val="8B2E2E"/>
                </a:solidFill>
                <a:latin typeface="Helvetica Neue"/>
              </a:rPr>
              <a:t>URGENTE</a:t>
            </a:r>
          </a:p>
        </p:txBody>
      </p:sp>
      <p:sp>
        <p:nvSpPr>
          <p:cNvPr id="15" name="TextBox 14"/>
          <p:cNvSpPr txBox="1"/>
          <p:nvPr/>
        </p:nvSpPr>
        <p:spPr>
          <a:xfrm>
            <a:off x="566928" y="3566160"/>
            <a:ext cx="4754880" cy="457200"/>
          </a:xfrm>
          <a:prstGeom prst="rect">
            <a:avLst/>
          </a:prstGeom>
          <a:noFill/>
        </p:spPr>
        <p:txBody>
          <a:bodyPr wrap="square" anchor="ctr" lIns="0" rIns="0" tIns="0" bIns="0">
            <a:spAutoFit/>
          </a:bodyPr>
          <a:lstStyle/>
          <a:p>
            <a:pPr algn="l">
              <a:lnSpc>
                <a:spcPct val="100000"/>
              </a:lnSpc>
            </a:pPr>
            <a:r>
              <a:rPr sz="1150" b="0" i="0">
                <a:solidFill>
                  <a:srgbClr val="4B5563"/>
                </a:solidFill>
                <a:latin typeface="Helvetica Neue"/>
              </a:rPr>
              <a:t>Conduites à risque aggravées (alcool…)</a:t>
            </a:r>
          </a:p>
        </p:txBody>
      </p:sp>
      <p:sp>
        <p:nvSpPr>
          <p:cNvPr id="16" name="Rounded Rectangle 15"/>
          <p:cNvSpPr/>
          <p:nvPr/>
        </p:nvSpPr>
        <p:spPr>
          <a:xfrm>
            <a:off x="5458968" y="3621024"/>
            <a:ext cx="1188720" cy="329184"/>
          </a:xfrm>
          <a:prstGeom prst="roundRect">
            <a:avLst>
              <a:gd name="adj" fmla="val 50000"/>
            </a:avLst>
          </a:prstGeom>
          <a:solidFill>
            <a:srgbClr val="FAF1DF"/>
          </a:solidFill>
          <a:ln w="12700">
            <a:solidFill>
              <a:srgbClr val="FAF1D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5458968" y="3621024"/>
            <a:ext cx="1188720" cy="329184"/>
          </a:xfrm>
          <a:prstGeom prst="rect">
            <a:avLst/>
          </a:prstGeom>
          <a:noFill/>
        </p:spPr>
        <p:txBody>
          <a:bodyPr wrap="square" anchor="ctr" lIns="0" rIns="0" tIns="0" bIns="0">
            <a:spAutoFit/>
          </a:bodyPr>
          <a:lstStyle/>
          <a:p>
            <a:pPr algn="ctr">
              <a:lnSpc>
                <a:spcPct val="100000"/>
              </a:lnSpc>
            </a:pPr>
            <a:r>
              <a:rPr sz="850" b="1" i="0">
                <a:solidFill>
                  <a:srgbClr val="8A5F10"/>
                </a:solidFill>
                <a:latin typeface="Helvetica Neue"/>
              </a:rPr>
              <a:t>ÉLEVÉE</a:t>
            </a:r>
          </a:p>
        </p:txBody>
      </p:sp>
      <p:sp>
        <p:nvSpPr>
          <p:cNvPr id="18" name="TextBox 17"/>
          <p:cNvSpPr txBox="1"/>
          <p:nvPr/>
        </p:nvSpPr>
        <p:spPr>
          <a:xfrm>
            <a:off x="566928" y="4023360"/>
            <a:ext cx="4754880" cy="457200"/>
          </a:xfrm>
          <a:prstGeom prst="rect">
            <a:avLst/>
          </a:prstGeom>
          <a:noFill/>
        </p:spPr>
        <p:txBody>
          <a:bodyPr wrap="square" anchor="ctr" lIns="0" rIns="0" tIns="0" bIns="0">
            <a:spAutoFit/>
          </a:bodyPr>
          <a:lstStyle/>
          <a:p>
            <a:pPr algn="l">
              <a:lnSpc>
                <a:spcPct val="100000"/>
              </a:lnSpc>
            </a:pPr>
            <a:r>
              <a:rPr sz="1150" b="0" i="0">
                <a:solidFill>
                  <a:srgbClr val="4B5563"/>
                </a:solidFill>
                <a:latin typeface="Helvetica Neue"/>
              </a:rPr>
              <a:t>Perte de poids ou refus alimentaire</a:t>
            </a:r>
          </a:p>
        </p:txBody>
      </p:sp>
      <p:sp>
        <p:nvSpPr>
          <p:cNvPr id="19" name="Rounded Rectangle 18"/>
          <p:cNvSpPr/>
          <p:nvPr/>
        </p:nvSpPr>
        <p:spPr>
          <a:xfrm>
            <a:off x="5458968" y="4078224"/>
            <a:ext cx="1188720" cy="329184"/>
          </a:xfrm>
          <a:prstGeom prst="roundRect">
            <a:avLst>
              <a:gd name="adj" fmla="val 50000"/>
            </a:avLst>
          </a:prstGeom>
          <a:solidFill>
            <a:srgbClr val="FAF1DF"/>
          </a:solidFill>
          <a:ln w="12700">
            <a:solidFill>
              <a:srgbClr val="FAF1D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5458968" y="4078224"/>
            <a:ext cx="1188720" cy="329184"/>
          </a:xfrm>
          <a:prstGeom prst="rect">
            <a:avLst/>
          </a:prstGeom>
          <a:noFill/>
        </p:spPr>
        <p:txBody>
          <a:bodyPr wrap="square" anchor="ctr" lIns="0" rIns="0" tIns="0" bIns="0">
            <a:spAutoFit/>
          </a:bodyPr>
          <a:lstStyle/>
          <a:p>
            <a:pPr algn="ctr">
              <a:lnSpc>
                <a:spcPct val="100000"/>
              </a:lnSpc>
            </a:pPr>
            <a:r>
              <a:rPr sz="850" b="1" i="0">
                <a:solidFill>
                  <a:srgbClr val="8A5F10"/>
                </a:solidFill>
                <a:latin typeface="Helvetica Neue"/>
              </a:rPr>
              <a:t>ÉLEVÉE</a:t>
            </a:r>
          </a:p>
        </p:txBody>
      </p:sp>
      <p:sp>
        <p:nvSpPr>
          <p:cNvPr id="21" name="TextBox 20"/>
          <p:cNvSpPr txBox="1"/>
          <p:nvPr/>
        </p:nvSpPr>
        <p:spPr>
          <a:xfrm>
            <a:off x="566928" y="4480560"/>
            <a:ext cx="4754880" cy="457200"/>
          </a:xfrm>
          <a:prstGeom prst="rect">
            <a:avLst/>
          </a:prstGeom>
          <a:noFill/>
        </p:spPr>
        <p:txBody>
          <a:bodyPr wrap="square" anchor="ctr" lIns="0" rIns="0" tIns="0" bIns="0">
            <a:spAutoFit/>
          </a:bodyPr>
          <a:lstStyle/>
          <a:p>
            <a:pPr algn="l">
              <a:lnSpc>
                <a:spcPct val="100000"/>
              </a:lnSpc>
            </a:pPr>
            <a:r>
              <a:rPr sz="1150" b="0" i="0">
                <a:solidFill>
                  <a:srgbClr val="4B5563"/>
                </a:solidFill>
                <a:latin typeface="Helvetica Neue"/>
              </a:rPr>
              <a:t>Épuisement total malgré le repos</a:t>
            </a:r>
          </a:p>
        </p:txBody>
      </p:sp>
      <p:sp>
        <p:nvSpPr>
          <p:cNvPr id="22" name="Rounded Rectangle 21"/>
          <p:cNvSpPr/>
          <p:nvPr/>
        </p:nvSpPr>
        <p:spPr>
          <a:xfrm>
            <a:off x="5458968" y="4535424"/>
            <a:ext cx="1188720" cy="329184"/>
          </a:xfrm>
          <a:prstGeom prst="roundRect">
            <a:avLst>
              <a:gd name="adj" fmla="val 50000"/>
            </a:avLst>
          </a:prstGeom>
          <a:solidFill>
            <a:srgbClr val="F0E9DD"/>
          </a:solidFill>
          <a:ln w="12700">
            <a:solidFill>
              <a:srgbClr val="F0E9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5458968" y="4535424"/>
            <a:ext cx="1188720" cy="329184"/>
          </a:xfrm>
          <a:prstGeom prst="rect">
            <a:avLst/>
          </a:prstGeom>
          <a:noFill/>
        </p:spPr>
        <p:txBody>
          <a:bodyPr wrap="square" anchor="ctr" lIns="0" rIns="0" tIns="0" bIns="0">
            <a:spAutoFit/>
          </a:bodyPr>
          <a:lstStyle/>
          <a:p>
            <a:pPr algn="ctr">
              <a:lnSpc>
                <a:spcPct val="100000"/>
              </a:lnSpc>
            </a:pPr>
            <a:r>
              <a:rPr sz="850" b="1" i="0">
                <a:solidFill>
                  <a:srgbClr val="4B5563"/>
                </a:solidFill>
                <a:latin typeface="Helvetica Neue"/>
              </a:rPr>
              <a:t>MODÉRÉE</a:t>
            </a:r>
          </a:p>
        </p:txBody>
      </p:sp>
      <p:sp>
        <p:nvSpPr>
          <p:cNvPr id="24" name="TextBox 23"/>
          <p:cNvSpPr txBox="1"/>
          <p:nvPr/>
        </p:nvSpPr>
        <p:spPr>
          <a:xfrm>
            <a:off x="566928" y="4937760"/>
            <a:ext cx="4754880" cy="457200"/>
          </a:xfrm>
          <a:prstGeom prst="rect">
            <a:avLst/>
          </a:prstGeom>
          <a:noFill/>
        </p:spPr>
        <p:txBody>
          <a:bodyPr wrap="square" anchor="ctr" lIns="0" rIns="0" tIns="0" bIns="0">
            <a:spAutoFit/>
          </a:bodyPr>
          <a:lstStyle/>
          <a:p>
            <a:pPr algn="l">
              <a:lnSpc>
                <a:spcPct val="100000"/>
              </a:lnSpc>
            </a:pPr>
            <a:r>
              <a:rPr sz="1150" b="0" i="0">
                <a:solidFill>
                  <a:srgbClr val="4B5563"/>
                </a:solidFill>
                <a:latin typeface="Helvetica Neue"/>
              </a:rPr>
              <a:t>Symptômes &gt; 4 semaines sans amélioration</a:t>
            </a:r>
          </a:p>
        </p:txBody>
      </p:sp>
      <p:sp>
        <p:nvSpPr>
          <p:cNvPr id="25" name="Rounded Rectangle 24"/>
          <p:cNvSpPr/>
          <p:nvPr/>
        </p:nvSpPr>
        <p:spPr>
          <a:xfrm>
            <a:off x="5458968" y="4992624"/>
            <a:ext cx="1188720" cy="329184"/>
          </a:xfrm>
          <a:prstGeom prst="roundRect">
            <a:avLst>
              <a:gd name="adj" fmla="val 50000"/>
            </a:avLst>
          </a:prstGeom>
          <a:solidFill>
            <a:srgbClr val="F0E9DD"/>
          </a:solidFill>
          <a:ln w="12700">
            <a:solidFill>
              <a:srgbClr val="F0E9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5458968" y="4992624"/>
            <a:ext cx="1188720" cy="329184"/>
          </a:xfrm>
          <a:prstGeom prst="rect">
            <a:avLst/>
          </a:prstGeom>
          <a:noFill/>
        </p:spPr>
        <p:txBody>
          <a:bodyPr wrap="square" anchor="ctr" lIns="0" rIns="0" tIns="0" bIns="0">
            <a:spAutoFit/>
          </a:bodyPr>
          <a:lstStyle/>
          <a:p>
            <a:pPr algn="ctr">
              <a:lnSpc>
                <a:spcPct val="100000"/>
              </a:lnSpc>
            </a:pPr>
            <a:r>
              <a:rPr sz="850" b="1" i="0">
                <a:solidFill>
                  <a:srgbClr val="4B5563"/>
                </a:solidFill>
                <a:latin typeface="Helvetica Neue"/>
              </a:rPr>
              <a:t>MODÉRÉE</a:t>
            </a:r>
          </a:p>
        </p:txBody>
      </p:sp>
      <p:sp>
        <p:nvSpPr>
          <p:cNvPr id="27" name="TextBox 26"/>
          <p:cNvSpPr txBox="1"/>
          <p:nvPr/>
        </p:nvSpPr>
        <p:spPr>
          <a:xfrm>
            <a:off x="6967728" y="1783080"/>
            <a:ext cx="4657039" cy="274320"/>
          </a:xfrm>
          <a:prstGeom prst="rect">
            <a:avLst/>
          </a:prstGeom>
          <a:noFill/>
        </p:spPr>
        <p:txBody>
          <a:bodyPr wrap="square" anchor="t" lIns="0" rIns="0" tIns="0" bIns="0">
            <a:spAutoFit/>
          </a:bodyPr>
          <a:lstStyle/>
          <a:p>
            <a:pPr algn="l">
              <a:lnSpc>
                <a:spcPct val="100000"/>
              </a:lnSpc>
            </a:pPr>
            <a:r>
              <a:rPr sz="1300" b="0" i="0">
                <a:solidFill>
                  <a:srgbClr val="1F2937"/>
                </a:solidFill>
                <a:latin typeface="Georgia"/>
              </a:rPr>
              <a:t>Redirection vers le soin réel</a:t>
            </a:r>
          </a:p>
        </p:txBody>
      </p:sp>
      <p:sp>
        <p:nvSpPr>
          <p:cNvPr id="28" name="Rounded Rectangle 27"/>
          <p:cNvSpPr/>
          <p:nvPr/>
        </p:nvSpPr>
        <p:spPr>
          <a:xfrm>
            <a:off x="6967728" y="2194560"/>
            <a:ext cx="2246223" cy="731520"/>
          </a:xfrm>
          <a:prstGeom prst="roundRect">
            <a:avLst>
              <a:gd name="adj" fmla="val 10000"/>
            </a:avLst>
          </a:prstGeom>
          <a:solidFill>
            <a:srgbClr val="EAF2EC"/>
          </a:solidFill>
          <a:ln w="9525">
            <a:solidFill>
              <a:srgbClr val="CFE2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7132320" y="2304288"/>
            <a:ext cx="1971903" cy="274320"/>
          </a:xfrm>
          <a:prstGeom prst="rect">
            <a:avLst/>
          </a:prstGeom>
          <a:noFill/>
        </p:spPr>
        <p:txBody>
          <a:bodyPr wrap="square" anchor="t" lIns="0" rIns="0" tIns="0" bIns="0">
            <a:spAutoFit/>
          </a:bodyPr>
          <a:lstStyle/>
          <a:p>
            <a:pPr algn="l">
              <a:lnSpc>
                <a:spcPct val="100000"/>
              </a:lnSpc>
            </a:pPr>
            <a:r>
              <a:rPr sz="1250" b="0" i="0">
                <a:solidFill>
                  <a:srgbClr val="3B7555"/>
                </a:solidFill>
                <a:latin typeface="Georgia"/>
              </a:rPr>
              <a:t>3114</a:t>
            </a:r>
          </a:p>
        </p:txBody>
      </p:sp>
      <p:sp>
        <p:nvSpPr>
          <p:cNvPr id="30" name="TextBox 29"/>
          <p:cNvSpPr txBox="1"/>
          <p:nvPr/>
        </p:nvSpPr>
        <p:spPr>
          <a:xfrm>
            <a:off x="7132320" y="2596896"/>
            <a:ext cx="1971903" cy="274320"/>
          </a:xfrm>
          <a:prstGeom prst="rect">
            <a:avLst/>
          </a:prstGeom>
          <a:noFill/>
        </p:spPr>
        <p:txBody>
          <a:bodyPr wrap="square" anchor="t" lIns="0" rIns="0" tIns="0" bIns="0">
            <a:spAutoFit/>
          </a:bodyPr>
          <a:lstStyle/>
          <a:p>
            <a:pPr algn="l">
              <a:lnSpc>
                <a:spcPct val="100000"/>
              </a:lnSpc>
            </a:pPr>
            <a:r>
              <a:rPr sz="950" b="0" i="0">
                <a:solidFill>
                  <a:srgbClr val="4B5563"/>
                </a:solidFill>
                <a:latin typeface="Helvetica Neue"/>
              </a:rPr>
              <a:t>Numéro national, 24h/24</a:t>
            </a:r>
          </a:p>
        </p:txBody>
      </p:sp>
      <p:sp>
        <p:nvSpPr>
          <p:cNvPr id="31" name="Rounded Rectangle 30"/>
          <p:cNvSpPr/>
          <p:nvPr/>
        </p:nvSpPr>
        <p:spPr>
          <a:xfrm>
            <a:off x="9378543" y="2194560"/>
            <a:ext cx="2246223" cy="731520"/>
          </a:xfrm>
          <a:prstGeom prst="roundRect">
            <a:avLst>
              <a:gd name="adj" fmla="val 10000"/>
            </a:avLst>
          </a:prstGeom>
          <a:solidFill>
            <a:srgbClr val="EAF2EC"/>
          </a:solidFill>
          <a:ln w="9525">
            <a:solidFill>
              <a:srgbClr val="CFE2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9543135" y="2304288"/>
            <a:ext cx="1971903" cy="274320"/>
          </a:xfrm>
          <a:prstGeom prst="rect">
            <a:avLst/>
          </a:prstGeom>
          <a:noFill/>
        </p:spPr>
        <p:txBody>
          <a:bodyPr wrap="square" anchor="t" lIns="0" rIns="0" tIns="0" bIns="0">
            <a:spAutoFit/>
          </a:bodyPr>
          <a:lstStyle/>
          <a:p>
            <a:pPr algn="l">
              <a:lnSpc>
                <a:spcPct val="100000"/>
              </a:lnSpc>
            </a:pPr>
            <a:r>
              <a:rPr sz="1250" b="0" i="0">
                <a:solidFill>
                  <a:srgbClr val="3B7555"/>
                </a:solidFill>
                <a:latin typeface="Georgia"/>
              </a:rPr>
              <a:t>CMP public</a:t>
            </a:r>
          </a:p>
        </p:txBody>
      </p:sp>
      <p:sp>
        <p:nvSpPr>
          <p:cNvPr id="33" name="TextBox 32"/>
          <p:cNvSpPr txBox="1"/>
          <p:nvPr/>
        </p:nvSpPr>
        <p:spPr>
          <a:xfrm>
            <a:off x="9543135" y="2596896"/>
            <a:ext cx="1971903" cy="274320"/>
          </a:xfrm>
          <a:prstGeom prst="rect">
            <a:avLst/>
          </a:prstGeom>
          <a:noFill/>
        </p:spPr>
        <p:txBody>
          <a:bodyPr wrap="square" anchor="t" lIns="0" rIns="0" tIns="0" bIns="0">
            <a:spAutoFit/>
          </a:bodyPr>
          <a:lstStyle/>
          <a:p>
            <a:pPr algn="l">
              <a:lnSpc>
                <a:spcPct val="100000"/>
              </a:lnSpc>
            </a:pPr>
            <a:r>
              <a:rPr sz="950" b="0" i="0">
                <a:solidFill>
                  <a:srgbClr val="4B5563"/>
                </a:solidFill>
                <a:latin typeface="Helvetica Neue"/>
              </a:rPr>
              <a:t>Consultations gratuites</a:t>
            </a:r>
          </a:p>
        </p:txBody>
      </p:sp>
      <p:sp>
        <p:nvSpPr>
          <p:cNvPr id="34" name="Rounded Rectangle 33"/>
          <p:cNvSpPr/>
          <p:nvPr/>
        </p:nvSpPr>
        <p:spPr>
          <a:xfrm>
            <a:off x="6967728" y="3035808"/>
            <a:ext cx="2246223" cy="731520"/>
          </a:xfrm>
          <a:prstGeom prst="roundRect">
            <a:avLst>
              <a:gd name="adj" fmla="val 10000"/>
            </a:avLst>
          </a:prstGeom>
          <a:solidFill>
            <a:srgbClr val="EAF2EC"/>
          </a:solidFill>
          <a:ln w="9525">
            <a:solidFill>
              <a:srgbClr val="CFE2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7132320" y="3145536"/>
            <a:ext cx="1971903" cy="274320"/>
          </a:xfrm>
          <a:prstGeom prst="rect">
            <a:avLst/>
          </a:prstGeom>
          <a:noFill/>
        </p:spPr>
        <p:txBody>
          <a:bodyPr wrap="square" anchor="t" lIns="0" rIns="0" tIns="0" bIns="0">
            <a:spAutoFit/>
          </a:bodyPr>
          <a:lstStyle/>
          <a:p>
            <a:pPr algn="l">
              <a:lnSpc>
                <a:spcPct val="100000"/>
              </a:lnSpc>
            </a:pPr>
            <a:r>
              <a:rPr sz="1250" b="0" i="0">
                <a:solidFill>
                  <a:srgbClr val="3B7555"/>
                </a:solidFill>
                <a:latin typeface="Georgia"/>
              </a:rPr>
              <a:t>MonPsy</a:t>
            </a:r>
          </a:p>
        </p:txBody>
      </p:sp>
      <p:sp>
        <p:nvSpPr>
          <p:cNvPr id="36" name="TextBox 35"/>
          <p:cNvSpPr txBox="1"/>
          <p:nvPr/>
        </p:nvSpPr>
        <p:spPr>
          <a:xfrm>
            <a:off x="7132320" y="3438144"/>
            <a:ext cx="1971903" cy="274320"/>
          </a:xfrm>
          <a:prstGeom prst="rect">
            <a:avLst/>
          </a:prstGeom>
          <a:noFill/>
        </p:spPr>
        <p:txBody>
          <a:bodyPr wrap="square" anchor="t" lIns="0" rIns="0" tIns="0" bIns="0">
            <a:spAutoFit/>
          </a:bodyPr>
          <a:lstStyle/>
          <a:p>
            <a:pPr algn="l">
              <a:lnSpc>
                <a:spcPct val="100000"/>
              </a:lnSpc>
            </a:pPr>
            <a:r>
              <a:rPr sz="950" b="0" i="0">
                <a:solidFill>
                  <a:srgbClr val="4B5563"/>
                </a:solidFill>
                <a:latin typeface="Helvetica Neue"/>
              </a:rPr>
              <a:t>8 séances/an remboursées</a:t>
            </a:r>
          </a:p>
        </p:txBody>
      </p:sp>
      <p:sp>
        <p:nvSpPr>
          <p:cNvPr id="37" name="Rounded Rectangle 36"/>
          <p:cNvSpPr/>
          <p:nvPr/>
        </p:nvSpPr>
        <p:spPr>
          <a:xfrm>
            <a:off x="9378543" y="3035808"/>
            <a:ext cx="2246223" cy="731520"/>
          </a:xfrm>
          <a:prstGeom prst="roundRect">
            <a:avLst>
              <a:gd name="adj" fmla="val 10000"/>
            </a:avLst>
          </a:prstGeom>
          <a:solidFill>
            <a:srgbClr val="EAF2EC"/>
          </a:solidFill>
          <a:ln w="9525">
            <a:solidFill>
              <a:srgbClr val="CFE2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9543135" y="3145536"/>
            <a:ext cx="1971903" cy="274320"/>
          </a:xfrm>
          <a:prstGeom prst="rect">
            <a:avLst/>
          </a:prstGeom>
          <a:noFill/>
        </p:spPr>
        <p:txBody>
          <a:bodyPr wrap="square" anchor="t" lIns="0" rIns="0" tIns="0" bIns="0">
            <a:spAutoFit/>
          </a:bodyPr>
          <a:lstStyle/>
          <a:p>
            <a:pPr algn="l">
              <a:lnSpc>
                <a:spcPct val="100000"/>
              </a:lnSpc>
            </a:pPr>
            <a:r>
              <a:rPr sz="1250" b="0" i="0">
                <a:solidFill>
                  <a:srgbClr val="3B7555"/>
                </a:solidFill>
                <a:latin typeface="Georgia"/>
              </a:rPr>
              <a:t>SSU</a:t>
            </a:r>
          </a:p>
        </p:txBody>
      </p:sp>
      <p:sp>
        <p:nvSpPr>
          <p:cNvPr id="39" name="TextBox 38"/>
          <p:cNvSpPr txBox="1"/>
          <p:nvPr/>
        </p:nvSpPr>
        <p:spPr>
          <a:xfrm>
            <a:off x="9543135" y="3438144"/>
            <a:ext cx="1971903" cy="274320"/>
          </a:xfrm>
          <a:prstGeom prst="rect">
            <a:avLst/>
          </a:prstGeom>
          <a:noFill/>
        </p:spPr>
        <p:txBody>
          <a:bodyPr wrap="square" anchor="t" lIns="0" rIns="0" tIns="0" bIns="0">
            <a:spAutoFit/>
          </a:bodyPr>
          <a:lstStyle/>
          <a:p>
            <a:pPr algn="l">
              <a:lnSpc>
                <a:spcPct val="100000"/>
              </a:lnSpc>
            </a:pPr>
            <a:r>
              <a:rPr sz="950" b="0" i="0">
                <a:solidFill>
                  <a:srgbClr val="4B5563"/>
                </a:solidFill>
                <a:latin typeface="Helvetica Neue"/>
              </a:rPr>
              <a:t>Service de santé universitaire</a:t>
            </a:r>
          </a:p>
        </p:txBody>
      </p:sp>
      <p:sp>
        <p:nvSpPr>
          <p:cNvPr id="40" name="Rounded Rectangle 39"/>
          <p:cNvSpPr/>
          <p:nvPr/>
        </p:nvSpPr>
        <p:spPr>
          <a:xfrm>
            <a:off x="6967728" y="3977639"/>
            <a:ext cx="4657039" cy="1371600"/>
          </a:xfrm>
          <a:prstGeom prst="roundRect">
            <a:avLst>
              <a:gd name="adj" fmla="val 6000"/>
            </a:avLst>
          </a:prstGeom>
          <a:solidFill>
            <a:srgbClr val="F6E6E6"/>
          </a:solidFill>
          <a:ln w="9525">
            <a:solidFill>
              <a:srgbClr val="E8C3C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7196328" y="4160520"/>
            <a:ext cx="4199839" cy="1097280"/>
          </a:xfrm>
          <a:prstGeom prst="rect">
            <a:avLst/>
          </a:prstGeom>
          <a:noFill/>
        </p:spPr>
        <p:txBody>
          <a:bodyPr wrap="square" anchor="t" lIns="0" rIns="0" tIns="0" bIns="0">
            <a:spAutoFit/>
          </a:bodyPr>
          <a:lstStyle/>
          <a:p>
            <a:pPr algn="l">
              <a:lnSpc>
                <a:spcPct val="120000"/>
              </a:lnSpc>
            </a:pPr>
            <a:r>
              <a:rPr sz="1150" b="0" i="0">
                <a:solidFill>
                  <a:srgbClr val="8B2E2E"/>
                </a:solidFill>
                <a:latin typeface="Helvetica Neue"/>
              </a:rPr>
              <a:t>La redirection vers un professionnel en présentiel est obligatoire avant tout programme. L'outil ne se substitue jamais au soin (Fisher et al., 2026).</a:t>
            </a:r>
          </a:p>
        </p:txBody>
      </p:sp>
      <p:sp>
        <p:nvSpPr>
          <p:cNvPr id="42" name="TextBox 41"/>
          <p:cNvSpPr txBox="1"/>
          <p:nvPr/>
        </p:nvSpPr>
        <p:spPr>
          <a:xfrm>
            <a:off x="10637215" y="6400800"/>
            <a:ext cx="1097280" cy="274320"/>
          </a:xfrm>
          <a:prstGeom prst="rect">
            <a:avLst/>
          </a:prstGeom>
          <a:noFill/>
        </p:spPr>
        <p:txBody>
          <a:bodyPr wrap="square" anchor="t" lIns="0" rIns="0" tIns="0" bIns="0">
            <a:spAutoFit/>
          </a:bodyPr>
          <a:lstStyle/>
          <a:p>
            <a:pPr algn="r">
              <a:lnSpc>
                <a:spcPct val="100000"/>
              </a:lnSpc>
            </a:pPr>
            <a:r>
              <a:rPr sz="900" b="0" i="0">
                <a:solidFill>
                  <a:srgbClr val="6B7280"/>
                </a:solidFill>
                <a:latin typeface="Helvetica Neue"/>
              </a:rPr>
              <a:t>08 / 16</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DFCF9"/>
        </a:solidFill>
        <a:effectLst/>
      </p:bgPr>
    </p:bg>
    <p:spTree>
      <p:nvGrpSpPr>
        <p:cNvPr id="1" name=""/>
        <p:cNvGrpSpPr/>
        <p:nvPr/>
      </p:nvGrpSpPr>
      <p:grpSpPr/>
      <p:sp>
        <p:nvSpPr>
          <p:cNvPr id="2" name="TextBox 1"/>
          <p:cNvSpPr txBox="1"/>
          <p:nvPr/>
        </p:nvSpPr>
        <p:spPr>
          <a:xfrm>
            <a:off x="566928" y="384048"/>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VUE COLLECTIVE</a:t>
            </a:r>
          </a:p>
        </p:txBody>
      </p:sp>
      <p:sp>
        <p:nvSpPr>
          <p:cNvPr id="3" name="TextBox 2"/>
          <p:cNvSpPr txBox="1"/>
          <p:nvPr/>
        </p:nvSpPr>
        <p:spPr>
          <a:xfrm>
            <a:off x="566928" y="676656"/>
            <a:ext cx="11057839" cy="274320"/>
          </a:xfrm>
          <a:prstGeom prst="rect">
            <a:avLst/>
          </a:prstGeom>
          <a:noFill/>
        </p:spPr>
        <p:txBody>
          <a:bodyPr wrap="square" anchor="t" lIns="0" rIns="0" tIns="0" bIns="0">
            <a:spAutoFit/>
          </a:bodyPr>
          <a:lstStyle/>
          <a:p>
            <a:pPr algn="l">
              <a:lnSpc>
                <a:spcPct val="100000"/>
              </a:lnSpc>
            </a:pPr>
            <a:r>
              <a:rPr sz="1000" b="1" i="0">
                <a:solidFill>
                  <a:srgbClr val="6B7280"/>
                </a:solidFill>
                <a:latin typeface="Helvetica Neue"/>
              </a:rPr>
              <a:t>CE QUE REÇOIT LA DIRECTION, LE SERVICE DE SANTÉ ET LES ÉLUS ÉTUDIANTS</a:t>
            </a:r>
          </a:p>
        </p:txBody>
      </p:sp>
      <p:sp>
        <p:nvSpPr>
          <p:cNvPr id="4" name="TextBox 3"/>
          <p:cNvSpPr txBox="1"/>
          <p:nvPr/>
        </p:nvSpPr>
        <p:spPr>
          <a:xfrm>
            <a:off x="566928" y="932688"/>
            <a:ext cx="11057839" cy="868680"/>
          </a:xfrm>
          <a:prstGeom prst="rect">
            <a:avLst/>
          </a:prstGeom>
          <a:noFill/>
        </p:spPr>
        <p:txBody>
          <a:bodyPr wrap="square" anchor="t" lIns="0" rIns="0" tIns="0" bIns="0">
            <a:spAutoFit/>
          </a:bodyPr>
          <a:lstStyle/>
          <a:p>
            <a:pPr algn="l">
              <a:lnSpc>
                <a:spcPct val="105000"/>
              </a:lnSpc>
            </a:pPr>
            <a:r>
              <a:rPr sz="2400" b="0" i="0">
                <a:solidFill>
                  <a:srgbClr val="1F2937"/>
                </a:solidFill>
                <a:latin typeface="Georgia"/>
              </a:rPr>
              <a:t>Suivi collectif d'un semestre.</a:t>
            </a:r>
          </a:p>
        </p:txBody>
      </p:sp>
      <p:sp>
        <p:nvSpPr>
          <p:cNvPr id="5" name="Rounded Rectangle 4"/>
          <p:cNvSpPr/>
          <p:nvPr/>
        </p:nvSpPr>
        <p:spPr>
          <a:xfrm>
            <a:off x="566928" y="1783080"/>
            <a:ext cx="11057839" cy="4023360"/>
          </a:xfrm>
          <a:prstGeom prst="roundRect">
            <a:avLst>
              <a:gd name="adj" fmla="val 5000"/>
            </a:avLst>
          </a:prstGeom>
          <a:solidFill>
            <a:srgbClr val="FDFCF9"/>
          </a:solidFill>
          <a:ln w="9525">
            <a:solidFill>
              <a:srgbClr val="E5E2D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86968" y="2011680"/>
            <a:ext cx="5486400" cy="365760"/>
          </a:xfrm>
          <a:prstGeom prst="rect">
            <a:avLst/>
          </a:prstGeom>
          <a:noFill/>
        </p:spPr>
        <p:txBody>
          <a:bodyPr wrap="square" anchor="t" lIns="0" rIns="0" tIns="0" bIns="0">
            <a:spAutoFit/>
          </a:bodyPr>
          <a:lstStyle/>
          <a:p>
            <a:pPr algn="l">
              <a:lnSpc>
                <a:spcPct val="100000"/>
              </a:lnSpc>
            </a:pPr>
            <a:r>
              <a:rPr sz="1800" b="0" i="0">
                <a:solidFill>
                  <a:srgbClr val="1F2937"/>
                </a:solidFill>
                <a:latin typeface="Georgia"/>
              </a:rPr>
              <a:t>Suivi collectif</a:t>
            </a:r>
          </a:p>
        </p:txBody>
      </p:sp>
      <p:sp>
        <p:nvSpPr>
          <p:cNvPr id="7" name="TextBox 6"/>
          <p:cNvSpPr txBox="1"/>
          <p:nvPr/>
        </p:nvSpPr>
        <p:spPr>
          <a:xfrm>
            <a:off x="886968" y="2423160"/>
            <a:ext cx="6400800" cy="274320"/>
          </a:xfrm>
          <a:prstGeom prst="rect">
            <a:avLst/>
          </a:prstGeom>
          <a:noFill/>
        </p:spPr>
        <p:txBody>
          <a:bodyPr wrap="square" anchor="t" lIns="0" rIns="0" tIns="0" bIns="0">
            <a:spAutoFit/>
          </a:bodyPr>
          <a:lstStyle/>
          <a:p>
            <a:pPr algn="l">
              <a:lnSpc>
                <a:spcPct val="100000"/>
              </a:lnSpc>
            </a:pPr>
            <a:r>
              <a:rPr sz="1000" b="0" i="0">
                <a:solidFill>
                  <a:srgbClr val="6B7280"/>
                </a:solidFill>
                <a:latin typeface="Helvetica Neue"/>
              </a:rPr>
              <a:t>Toutes composantes · S1 2026 · données de démonstration</a:t>
            </a:r>
          </a:p>
        </p:txBody>
      </p:sp>
      <p:sp>
        <p:nvSpPr>
          <p:cNvPr id="8" name="TextBox 7"/>
          <p:cNvSpPr txBox="1"/>
          <p:nvPr/>
        </p:nvSpPr>
        <p:spPr>
          <a:xfrm>
            <a:off x="8607247" y="2057400"/>
            <a:ext cx="2743200" cy="274320"/>
          </a:xfrm>
          <a:prstGeom prst="rect">
            <a:avLst/>
          </a:prstGeom>
          <a:noFill/>
        </p:spPr>
        <p:txBody>
          <a:bodyPr wrap="square" anchor="t" lIns="0" rIns="0" tIns="0" bIns="0">
            <a:spAutoFit/>
          </a:bodyPr>
          <a:lstStyle/>
          <a:p>
            <a:pPr algn="r">
              <a:lnSpc>
                <a:spcPct val="100000"/>
              </a:lnSpc>
            </a:pPr>
            <a:r>
              <a:rPr sz="1000" b="0" i="0">
                <a:solidFill>
                  <a:srgbClr val="6B7280"/>
                </a:solidFill>
                <a:latin typeface="Helvetica Neue"/>
              </a:rPr>
              <a:t>1 247 réponses agrégées</a:t>
            </a:r>
          </a:p>
        </p:txBody>
      </p:sp>
      <p:sp>
        <p:nvSpPr>
          <p:cNvPr id="9" name="TextBox 8"/>
          <p:cNvSpPr txBox="1"/>
          <p:nvPr/>
        </p:nvSpPr>
        <p:spPr>
          <a:xfrm>
            <a:off x="886968" y="2971800"/>
            <a:ext cx="1188720" cy="274320"/>
          </a:xfrm>
          <a:prstGeom prst="rect">
            <a:avLst/>
          </a:prstGeom>
          <a:noFill/>
        </p:spPr>
        <p:txBody>
          <a:bodyPr wrap="square" anchor="ctr" lIns="0" rIns="0" tIns="0" bIns="0">
            <a:spAutoFit/>
          </a:bodyPr>
          <a:lstStyle/>
          <a:p>
            <a:pPr algn="l">
              <a:lnSpc>
                <a:spcPct val="100000"/>
              </a:lnSpc>
            </a:pPr>
            <a:r>
              <a:rPr sz="1150" b="0" i="0">
                <a:solidFill>
                  <a:srgbClr val="1F2937"/>
                </a:solidFill>
                <a:latin typeface="Helvetica Neue"/>
              </a:rPr>
              <a:t>Humeur</a:t>
            </a:r>
          </a:p>
        </p:txBody>
      </p:sp>
      <p:sp>
        <p:nvSpPr>
          <p:cNvPr id="10" name="Rounded Rectangle 9"/>
          <p:cNvSpPr/>
          <p:nvPr/>
        </p:nvSpPr>
        <p:spPr>
          <a:xfrm>
            <a:off x="2075688" y="3063240"/>
            <a:ext cx="3108960" cy="118872"/>
          </a:xfrm>
          <a:prstGeom prst="roundRect">
            <a:avLst>
              <a:gd name="adj" fmla="val 50000"/>
            </a:avLst>
          </a:prstGeom>
          <a:solidFill>
            <a:srgbClr val="ECEA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ounded Rectangle 10"/>
          <p:cNvSpPr/>
          <p:nvPr/>
        </p:nvSpPr>
        <p:spPr>
          <a:xfrm>
            <a:off x="2075688" y="3063240"/>
            <a:ext cx="1709928" cy="118872"/>
          </a:xfrm>
          <a:prstGeom prst="roundRect">
            <a:avLst>
              <a:gd name="adj" fmla="val 50000"/>
            </a:avLst>
          </a:prstGeom>
          <a:solidFill>
            <a:srgbClr val="D69E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5367528" y="2953512"/>
            <a:ext cx="1005840" cy="310896"/>
          </a:xfrm>
          <a:prstGeom prst="roundRect">
            <a:avLst>
              <a:gd name="adj" fmla="val 50000"/>
            </a:avLst>
          </a:prstGeom>
          <a:solidFill>
            <a:srgbClr val="FAF1D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367528" y="2953512"/>
            <a:ext cx="1005840" cy="310896"/>
          </a:xfrm>
          <a:prstGeom prst="rect">
            <a:avLst/>
          </a:prstGeom>
          <a:noFill/>
        </p:spPr>
        <p:txBody>
          <a:bodyPr wrap="square" anchor="ctr" lIns="0" rIns="0" tIns="0" bIns="0">
            <a:spAutoFit/>
          </a:bodyPr>
          <a:lstStyle/>
          <a:p>
            <a:pPr algn="ctr">
              <a:lnSpc>
                <a:spcPct val="100000"/>
              </a:lnSpc>
            </a:pPr>
            <a:r>
              <a:rPr sz="900" b="1" i="0">
                <a:solidFill>
                  <a:srgbClr val="8A5F10"/>
                </a:solidFill>
                <a:latin typeface="Helvetica Neue"/>
              </a:rPr>
              <a:t>Vigilance</a:t>
            </a:r>
          </a:p>
        </p:txBody>
      </p:sp>
      <p:sp>
        <p:nvSpPr>
          <p:cNvPr id="14" name="TextBox 13"/>
          <p:cNvSpPr txBox="1"/>
          <p:nvPr/>
        </p:nvSpPr>
        <p:spPr>
          <a:xfrm>
            <a:off x="886968" y="3474720"/>
            <a:ext cx="1188720" cy="274320"/>
          </a:xfrm>
          <a:prstGeom prst="rect">
            <a:avLst/>
          </a:prstGeom>
          <a:noFill/>
        </p:spPr>
        <p:txBody>
          <a:bodyPr wrap="square" anchor="ctr" lIns="0" rIns="0" tIns="0" bIns="0">
            <a:spAutoFit/>
          </a:bodyPr>
          <a:lstStyle/>
          <a:p>
            <a:pPr algn="l">
              <a:lnSpc>
                <a:spcPct val="100000"/>
              </a:lnSpc>
            </a:pPr>
            <a:r>
              <a:rPr sz="1150" b="0" i="0">
                <a:solidFill>
                  <a:srgbClr val="1F2937"/>
                </a:solidFill>
                <a:latin typeface="Helvetica Neue"/>
              </a:rPr>
              <a:t>Anxiété</a:t>
            </a:r>
          </a:p>
        </p:txBody>
      </p:sp>
      <p:sp>
        <p:nvSpPr>
          <p:cNvPr id="15" name="Rounded Rectangle 14"/>
          <p:cNvSpPr/>
          <p:nvPr/>
        </p:nvSpPr>
        <p:spPr>
          <a:xfrm>
            <a:off x="2075688" y="3566160"/>
            <a:ext cx="3108960" cy="118872"/>
          </a:xfrm>
          <a:prstGeom prst="roundRect">
            <a:avLst>
              <a:gd name="adj" fmla="val 50000"/>
            </a:avLst>
          </a:prstGeom>
          <a:solidFill>
            <a:srgbClr val="ECEA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ounded Rectangle 15"/>
          <p:cNvSpPr/>
          <p:nvPr/>
        </p:nvSpPr>
        <p:spPr>
          <a:xfrm>
            <a:off x="2075688" y="3566160"/>
            <a:ext cx="2238451" cy="118872"/>
          </a:xfrm>
          <a:prstGeom prst="roundRect">
            <a:avLst>
              <a:gd name="adj" fmla="val 50000"/>
            </a:avLst>
          </a:prstGeom>
          <a:solidFill>
            <a:srgbClr val="C446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5367528" y="3456432"/>
            <a:ext cx="1005840" cy="310896"/>
          </a:xfrm>
          <a:prstGeom prst="roundRect">
            <a:avLst>
              <a:gd name="adj" fmla="val 50000"/>
            </a:avLst>
          </a:prstGeom>
          <a:solidFill>
            <a:srgbClr val="F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5367528" y="3456432"/>
            <a:ext cx="1005840" cy="310896"/>
          </a:xfrm>
          <a:prstGeom prst="rect">
            <a:avLst/>
          </a:prstGeom>
          <a:noFill/>
        </p:spPr>
        <p:txBody>
          <a:bodyPr wrap="square" anchor="ctr" lIns="0" rIns="0" tIns="0" bIns="0">
            <a:spAutoFit/>
          </a:bodyPr>
          <a:lstStyle/>
          <a:p>
            <a:pPr algn="ctr">
              <a:lnSpc>
                <a:spcPct val="100000"/>
              </a:lnSpc>
            </a:pPr>
            <a:r>
              <a:rPr sz="900" b="1" i="0">
                <a:solidFill>
                  <a:srgbClr val="8B2E2E"/>
                </a:solidFill>
                <a:latin typeface="Helvetica Neue"/>
              </a:rPr>
              <a:t>À soutenir</a:t>
            </a:r>
          </a:p>
        </p:txBody>
      </p:sp>
      <p:sp>
        <p:nvSpPr>
          <p:cNvPr id="19" name="TextBox 18"/>
          <p:cNvSpPr txBox="1"/>
          <p:nvPr/>
        </p:nvSpPr>
        <p:spPr>
          <a:xfrm>
            <a:off x="886968" y="3977639"/>
            <a:ext cx="1188720" cy="274320"/>
          </a:xfrm>
          <a:prstGeom prst="rect">
            <a:avLst/>
          </a:prstGeom>
          <a:noFill/>
        </p:spPr>
        <p:txBody>
          <a:bodyPr wrap="square" anchor="ctr" lIns="0" rIns="0" tIns="0" bIns="0">
            <a:spAutoFit/>
          </a:bodyPr>
          <a:lstStyle/>
          <a:p>
            <a:pPr algn="l">
              <a:lnSpc>
                <a:spcPct val="100000"/>
              </a:lnSpc>
            </a:pPr>
            <a:r>
              <a:rPr sz="1150" b="0" i="0">
                <a:solidFill>
                  <a:srgbClr val="1F2937"/>
                </a:solidFill>
                <a:latin typeface="Helvetica Neue"/>
              </a:rPr>
              <a:t>Sommeil</a:t>
            </a:r>
          </a:p>
        </p:txBody>
      </p:sp>
      <p:sp>
        <p:nvSpPr>
          <p:cNvPr id="20" name="Rounded Rectangle 19"/>
          <p:cNvSpPr/>
          <p:nvPr/>
        </p:nvSpPr>
        <p:spPr>
          <a:xfrm>
            <a:off x="2075688" y="4069079"/>
            <a:ext cx="3108960" cy="118872"/>
          </a:xfrm>
          <a:prstGeom prst="roundRect">
            <a:avLst>
              <a:gd name="adj" fmla="val 50000"/>
            </a:avLst>
          </a:prstGeom>
          <a:solidFill>
            <a:srgbClr val="ECEA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ounded Rectangle 20"/>
          <p:cNvSpPr/>
          <p:nvPr/>
        </p:nvSpPr>
        <p:spPr>
          <a:xfrm>
            <a:off x="2075688" y="4069079"/>
            <a:ext cx="1057046" cy="118872"/>
          </a:xfrm>
          <a:prstGeom prst="roundRect">
            <a:avLst>
              <a:gd name="adj" fmla="val 50000"/>
            </a:avLst>
          </a:prstGeom>
          <a:solidFill>
            <a:srgbClr val="5BA6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5367528" y="3959352"/>
            <a:ext cx="1005840" cy="310896"/>
          </a:xfrm>
          <a:prstGeom prst="roundRect">
            <a:avLst>
              <a:gd name="adj" fmla="val 50000"/>
            </a:avLst>
          </a:prstGeom>
          <a:solidFill>
            <a:srgbClr val="EAF2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5367528" y="3959352"/>
            <a:ext cx="1005840" cy="310896"/>
          </a:xfrm>
          <a:prstGeom prst="rect">
            <a:avLst/>
          </a:prstGeom>
          <a:noFill/>
        </p:spPr>
        <p:txBody>
          <a:bodyPr wrap="square" anchor="ctr" lIns="0" rIns="0" tIns="0" bIns="0">
            <a:spAutoFit/>
          </a:bodyPr>
          <a:lstStyle/>
          <a:p>
            <a:pPr algn="ctr">
              <a:lnSpc>
                <a:spcPct val="100000"/>
              </a:lnSpc>
            </a:pPr>
            <a:r>
              <a:rPr sz="900" b="1" i="0">
                <a:solidFill>
                  <a:srgbClr val="3B7555"/>
                </a:solidFill>
                <a:latin typeface="Helvetica Neue"/>
              </a:rPr>
              <a:t>Favorable</a:t>
            </a:r>
          </a:p>
        </p:txBody>
      </p:sp>
      <p:sp>
        <p:nvSpPr>
          <p:cNvPr id="24" name="TextBox 23"/>
          <p:cNvSpPr txBox="1"/>
          <p:nvPr/>
        </p:nvSpPr>
        <p:spPr>
          <a:xfrm>
            <a:off x="886968" y="4480559"/>
            <a:ext cx="1188720" cy="274320"/>
          </a:xfrm>
          <a:prstGeom prst="rect">
            <a:avLst/>
          </a:prstGeom>
          <a:noFill/>
        </p:spPr>
        <p:txBody>
          <a:bodyPr wrap="square" anchor="ctr" lIns="0" rIns="0" tIns="0" bIns="0">
            <a:spAutoFit/>
          </a:bodyPr>
          <a:lstStyle/>
          <a:p>
            <a:pPr algn="l">
              <a:lnSpc>
                <a:spcPct val="100000"/>
              </a:lnSpc>
            </a:pPr>
            <a:r>
              <a:rPr sz="1150" b="0" i="0">
                <a:solidFill>
                  <a:srgbClr val="1F2937"/>
                </a:solidFill>
                <a:latin typeface="Helvetica Neue"/>
              </a:rPr>
              <a:t>Relations</a:t>
            </a:r>
          </a:p>
        </p:txBody>
      </p:sp>
      <p:sp>
        <p:nvSpPr>
          <p:cNvPr id="25" name="Rounded Rectangle 24"/>
          <p:cNvSpPr/>
          <p:nvPr/>
        </p:nvSpPr>
        <p:spPr>
          <a:xfrm>
            <a:off x="2075688" y="4571999"/>
            <a:ext cx="3108960" cy="118872"/>
          </a:xfrm>
          <a:prstGeom prst="roundRect">
            <a:avLst>
              <a:gd name="adj" fmla="val 50000"/>
            </a:avLst>
          </a:prstGeom>
          <a:solidFill>
            <a:srgbClr val="ECEA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ounded Rectangle 25"/>
          <p:cNvSpPr/>
          <p:nvPr/>
        </p:nvSpPr>
        <p:spPr>
          <a:xfrm>
            <a:off x="2075688" y="4571999"/>
            <a:ext cx="1803196" cy="118872"/>
          </a:xfrm>
          <a:prstGeom prst="roundRect">
            <a:avLst>
              <a:gd name="adj" fmla="val 50000"/>
            </a:avLst>
          </a:prstGeom>
          <a:solidFill>
            <a:srgbClr val="D69E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5367528" y="4462272"/>
            <a:ext cx="1005840" cy="310896"/>
          </a:xfrm>
          <a:prstGeom prst="roundRect">
            <a:avLst>
              <a:gd name="adj" fmla="val 50000"/>
            </a:avLst>
          </a:prstGeom>
          <a:solidFill>
            <a:srgbClr val="FAF1D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5367528" y="4462272"/>
            <a:ext cx="1005840" cy="310896"/>
          </a:xfrm>
          <a:prstGeom prst="rect">
            <a:avLst/>
          </a:prstGeom>
          <a:noFill/>
        </p:spPr>
        <p:txBody>
          <a:bodyPr wrap="square" anchor="ctr" lIns="0" rIns="0" tIns="0" bIns="0">
            <a:spAutoFit/>
          </a:bodyPr>
          <a:lstStyle/>
          <a:p>
            <a:pPr algn="ctr">
              <a:lnSpc>
                <a:spcPct val="100000"/>
              </a:lnSpc>
            </a:pPr>
            <a:r>
              <a:rPr sz="900" b="1" i="0">
                <a:solidFill>
                  <a:srgbClr val="8A5F10"/>
                </a:solidFill>
                <a:latin typeface="Helvetica Neue"/>
              </a:rPr>
              <a:t>Vigilance</a:t>
            </a:r>
          </a:p>
        </p:txBody>
      </p:sp>
      <p:sp>
        <p:nvSpPr>
          <p:cNvPr id="29" name="Rounded Rectangle 28"/>
          <p:cNvSpPr/>
          <p:nvPr/>
        </p:nvSpPr>
        <p:spPr>
          <a:xfrm>
            <a:off x="7424927" y="2240280"/>
            <a:ext cx="4199839" cy="3200400"/>
          </a:xfrm>
          <a:prstGeom prst="roundRect">
            <a:avLst>
              <a:gd name="adj" fmla="val 6000"/>
            </a:avLst>
          </a:prstGeom>
          <a:solidFill>
            <a:srgbClr val="EAF2EC"/>
          </a:solidFill>
          <a:ln w="9525">
            <a:solidFill>
              <a:srgbClr val="CFE2D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699248" y="2423160"/>
            <a:ext cx="3651199" cy="640080"/>
          </a:xfrm>
          <a:prstGeom prst="rect">
            <a:avLst/>
          </a:prstGeom>
          <a:noFill/>
        </p:spPr>
        <p:txBody>
          <a:bodyPr wrap="square" anchor="t" lIns="0" rIns="0" tIns="0" bIns="0">
            <a:spAutoFit/>
          </a:bodyPr>
          <a:lstStyle/>
          <a:p>
            <a:pPr algn="l">
              <a:lnSpc>
                <a:spcPct val="100000"/>
              </a:lnSpc>
            </a:pPr>
            <a:r>
              <a:rPr sz="4000" b="0" i="0">
                <a:solidFill>
                  <a:srgbClr val="3B7555"/>
                </a:solidFill>
                <a:latin typeface="Georgia"/>
              </a:rPr>
              <a:t>7</a:t>
            </a:r>
          </a:p>
        </p:txBody>
      </p:sp>
      <p:sp>
        <p:nvSpPr>
          <p:cNvPr id="31" name="TextBox 30"/>
          <p:cNvSpPr txBox="1"/>
          <p:nvPr/>
        </p:nvSpPr>
        <p:spPr>
          <a:xfrm>
            <a:off x="7699248" y="3154680"/>
            <a:ext cx="3651199" cy="365760"/>
          </a:xfrm>
          <a:prstGeom prst="rect">
            <a:avLst/>
          </a:prstGeom>
          <a:noFill/>
        </p:spPr>
        <p:txBody>
          <a:bodyPr wrap="square" anchor="t" lIns="0" rIns="0" tIns="0" bIns="0">
            <a:spAutoFit/>
          </a:bodyPr>
          <a:lstStyle/>
          <a:p>
            <a:pPr algn="l">
              <a:lnSpc>
                <a:spcPct val="105000"/>
              </a:lnSpc>
            </a:pPr>
            <a:r>
              <a:rPr sz="1100" b="0" i="0">
                <a:solidFill>
                  <a:srgbClr val="4B5563"/>
                </a:solidFill>
                <a:latin typeface="Helvetica Neue"/>
              </a:rPr>
              <a:t>étudiants souhaitent être accompagnés</a:t>
            </a:r>
          </a:p>
        </p:txBody>
      </p:sp>
      <p:sp>
        <p:nvSpPr>
          <p:cNvPr id="32" name="TextBox 31"/>
          <p:cNvSpPr txBox="1"/>
          <p:nvPr/>
        </p:nvSpPr>
        <p:spPr>
          <a:xfrm>
            <a:off x="7699248" y="3657600"/>
            <a:ext cx="3651199" cy="365760"/>
          </a:xfrm>
          <a:prstGeom prst="rect">
            <a:avLst/>
          </a:prstGeom>
          <a:noFill/>
        </p:spPr>
        <p:txBody>
          <a:bodyPr wrap="square" anchor="t" lIns="0" rIns="0" tIns="0" bIns="0">
            <a:spAutoFit/>
          </a:bodyPr>
          <a:lstStyle/>
          <a:p>
            <a:pPr algn="l">
              <a:lnSpc>
                <a:spcPct val="100000"/>
              </a:lnSpc>
            </a:pPr>
            <a:r>
              <a:rPr sz="1300" b="0" i="0">
                <a:solidFill>
                  <a:srgbClr val="1F2937"/>
                </a:solidFill>
                <a:latin typeface="Georgia"/>
              </a:rPr>
              <a:t>Vous ne savez pas qui ils sont.</a:t>
            </a:r>
          </a:p>
        </p:txBody>
      </p:sp>
      <p:sp>
        <p:nvSpPr>
          <p:cNvPr id="33" name="TextBox 32"/>
          <p:cNvSpPr txBox="1"/>
          <p:nvPr/>
        </p:nvSpPr>
        <p:spPr>
          <a:xfrm>
            <a:off x="7699248" y="4069080"/>
            <a:ext cx="3651199" cy="1097280"/>
          </a:xfrm>
          <a:prstGeom prst="rect">
            <a:avLst/>
          </a:prstGeom>
          <a:noFill/>
        </p:spPr>
        <p:txBody>
          <a:bodyPr wrap="square" anchor="t" lIns="0" rIns="0" tIns="0" bIns="0">
            <a:spAutoFit/>
          </a:bodyPr>
          <a:lstStyle/>
          <a:p>
            <a:pPr algn="l">
              <a:lnSpc>
                <a:spcPct val="120000"/>
              </a:lnSpc>
            </a:pPr>
            <a:r>
              <a:rPr sz="1050" b="0" i="0">
                <a:solidFill>
                  <a:srgbClr val="4B5563"/>
                </a:solidFill>
                <a:latin typeface="Helvetica Neue"/>
              </a:rPr>
              <a:t>Ils contacteront eux-mêmes le service de santé. L'outil ne transmet ni identité, ni réponses.</a:t>
            </a:r>
          </a:p>
        </p:txBody>
      </p:sp>
      <p:sp>
        <p:nvSpPr>
          <p:cNvPr id="34" name="TextBox 33"/>
          <p:cNvSpPr txBox="1"/>
          <p:nvPr/>
        </p:nvSpPr>
        <p:spPr>
          <a:xfrm>
            <a:off x="10637215" y="6400800"/>
            <a:ext cx="1097280" cy="274320"/>
          </a:xfrm>
          <a:prstGeom prst="rect">
            <a:avLst/>
          </a:prstGeom>
          <a:noFill/>
        </p:spPr>
        <p:txBody>
          <a:bodyPr wrap="square" anchor="t" lIns="0" rIns="0" tIns="0" bIns="0">
            <a:spAutoFit/>
          </a:bodyPr>
          <a:lstStyle/>
          <a:p>
            <a:pPr algn="r">
              <a:lnSpc>
                <a:spcPct val="100000"/>
              </a:lnSpc>
            </a:pPr>
            <a:r>
              <a:rPr sz="900" b="0" i="0">
                <a:solidFill>
                  <a:srgbClr val="6B7280"/>
                </a:solidFill>
                <a:latin typeface="Helvetica Neue"/>
              </a:rPr>
              <a:t>09 / 16</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